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25"/>
  </p:notesMasterIdLst>
  <p:handoutMasterIdLst>
    <p:handoutMasterId r:id="rId26"/>
  </p:handoutMasterIdLst>
  <p:sldIdLst>
    <p:sldId id="256" r:id="rId2"/>
    <p:sldId id="510" r:id="rId3"/>
    <p:sldId id="488" r:id="rId4"/>
    <p:sldId id="511" r:id="rId5"/>
    <p:sldId id="491" r:id="rId6"/>
    <p:sldId id="492" r:id="rId7"/>
    <p:sldId id="493" r:id="rId8"/>
    <p:sldId id="494" r:id="rId9"/>
    <p:sldId id="512" r:id="rId10"/>
    <p:sldId id="513" r:id="rId11"/>
    <p:sldId id="495" r:id="rId12"/>
    <p:sldId id="497" r:id="rId13"/>
    <p:sldId id="498" r:id="rId14"/>
    <p:sldId id="504" r:id="rId15"/>
    <p:sldId id="505" r:id="rId16"/>
    <p:sldId id="506" r:id="rId17"/>
    <p:sldId id="507" r:id="rId18"/>
    <p:sldId id="500" r:id="rId19"/>
    <p:sldId id="514" r:id="rId20"/>
    <p:sldId id="501" r:id="rId21"/>
    <p:sldId id="509" r:id="rId22"/>
    <p:sldId id="502" r:id="rId23"/>
    <p:sldId id="48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6CE385-9E4E-454F-91E6-FAE94C013BA9}">
          <p14:sldIdLst>
            <p14:sldId id="256"/>
          </p14:sldIdLst>
        </p14:section>
        <p14:section name="intro" id="{B87F3DD8-8468-4B3D-9E54-3A3EC74E4871}">
          <p14:sldIdLst>
            <p14:sldId id="510"/>
            <p14:sldId id="488"/>
            <p14:sldId id="511"/>
            <p14:sldId id="491"/>
            <p14:sldId id="492"/>
          </p14:sldIdLst>
        </p14:section>
        <p14:section name="result" id="{D51D5EB3-A92B-440C-98F5-6457538501BB}">
          <p14:sldIdLst>
            <p14:sldId id="493"/>
            <p14:sldId id="494"/>
            <p14:sldId id="512"/>
            <p14:sldId id="513"/>
            <p14:sldId id="495"/>
            <p14:sldId id="497"/>
          </p14:sldIdLst>
        </p14:section>
        <p14:section name="proof" id="{043403E6-4323-4F14-87F7-F7842FCEB1E2}">
          <p14:sldIdLst>
            <p14:sldId id="498"/>
            <p14:sldId id="504"/>
            <p14:sldId id="505"/>
            <p14:sldId id="506"/>
            <p14:sldId id="507"/>
            <p14:sldId id="500"/>
            <p14:sldId id="514"/>
            <p14:sldId id="501"/>
            <p14:sldId id="509"/>
            <p14:sldId id="502"/>
          </p14:sldIdLst>
        </p14:section>
        <p14:section name="conclusion" id="{3A1524BE-F3A0-455B-A71D-CBE47A051BCF}">
          <p14:sldIdLst>
            <p14:sldId id="489"/>
          </p14:sldIdLst>
        </p14:section>
      </p14:sectionLst>
    </p:ext>
    <p:ext uri="{EFAFB233-063F-42B5-8137-9DF3F51BA10A}">
      <p15:sldGuideLst xmlns:p15="http://schemas.microsoft.com/office/powerpoint/2012/main">
        <p15:guide id="1" orient="horz" pos="339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3D7"/>
    <a:srgbClr val="D2533C"/>
    <a:srgbClr val="E8A89C"/>
    <a:srgbClr val="3E3ADA"/>
    <a:srgbClr val="E6E6E6"/>
    <a:srgbClr val="231846"/>
    <a:srgbClr val="1F0A54"/>
    <a:srgbClr val="090757"/>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76556" autoAdjust="0"/>
  </p:normalViewPr>
  <p:slideViewPr>
    <p:cSldViewPr snapToObjects="1">
      <p:cViewPr varScale="1">
        <p:scale>
          <a:sx n="52" d="100"/>
          <a:sy n="52" d="100"/>
        </p:scale>
        <p:origin x="1472" y="48"/>
      </p:cViewPr>
      <p:guideLst>
        <p:guide orient="horz" pos="3390"/>
        <p:guide pos="2880"/>
      </p:guideLst>
    </p:cSldViewPr>
  </p:slideViewPr>
  <p:notesTextViewPr>
    <p:cViewPr>
      <p:scale>
        <a:sx n="100" d="100"/>
        <a:sy n="100" d="100"/>
      </p:scale>
      <p:origin x="0" y="0"/>
    </p:cViewPr>
  </p:notesTextViewPr>
  <p:sorterViewPr>
    <p:cViewPr>
      <p:scale>
        <a:sx n="66" d="100"/>
        <a:sy n="66" d="100"/>
      </p:scale>
      <p:origin x="0" y="2816"/>
    </p:cViewPr>
  </p:sorterViewPr>
  <p:notesViewPr>
    <p:cSldViewPr snapToGrid="0" snapToObjects="1">
      <p:cViewPr varScale="1">
        <p:scale>
          <a:sx n="96" d="100"/>
          <a:sy n="96" d="100"/>
        </p:scale>
        <p:origin x="-29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E88390-B1B3-384B-8EE1-4FB7EB8F7ED7}" type="datetimeFigureOut">
              <a:rPr lang="en-US" smtClean="0"/>
              <a:t>6/8/2018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8637D3-110C-694B-933A-B5B03A90A3CA}" type="slidenum">
              <a:rPr lang="en-US" smtClean="0"/>
              <a:t>‹#›</a:t>
            </a:fld>
            <a:endParaRPr lang="en-US"/>
          </a:p>
        </p:txBody>
      </p:sp>
    </p:spTree>
    <p:extLst>
      <p:ext uri="{BB962C8B-B14F-4D97-AF65-F5344CB8AC3E}">
        <p14:creationId xmlns:p14="http://schemas.microsoft.com/office/powerpoint/2010/main" val="4272844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4F2E9-4EEE-144D-9332-2666F79A9EAF}" type="datetimeFigureOut">
              <a:rPr lang="en-US" smtClean="0"/>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BD210-0446-5647-82CB-A0540699B696}" type="slidenum">
              <a:rPr lang="en-US" smtClean="0"/>
              <a:t>‹#›</a:t>
            </a:fld>
            <a:endParaRPr lang="en-US"/>
          </a:p>
        </p:txBody>
      </p:sp>
    </p:spTree>
    <p:extLst>
      <p:ext uri="{BB962C8B-B14F-4D97-AF65-F5344CB8AC3E}">
        <p14:creationId xmlns:p14="http://schemas.microsoft.com/office/powerpoint/2010/main" val="16514432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1</a:t>
            </a:fld>
            <a:endParaRPr lang="en-US"/>
          </a:p>
        </p:txBody>
      </p:sp>
    </p:spTree>
    <p:extLst>
      <p:ext uri="{BB962C8B-B14F-4D97-AF65-F5344CB8AC3E}">
        <p14:creationId xmlns:p14="http://schemas.microsoft.com/office/powerpoint/2010/main" val="33995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assume that the input data is Gaussian. That is, the data </a:t>
            </a:r>
            <a:r>
              <a:rPr lang="en-US" dirty="0" err="1"/>
              <a:t>D_i</a:t>
            </a:r>
            <a:r>
              <a:rPr lang="en-US" dirty="0"/>
              <a:t> is a gaussian with covariance \Sigma_i^2. We allow different components to have different covariances, and their difference is bounded by a parameter \sigma. </a:t>
            </a:r>
          </a:p>
          <a:p>
            <a:endParaRPr lang="en-US" dirty="0"/>
          </a:p>
          <a:p>
            <a:r>
              <a:rPr lang="en-US" dirty="0"/>
              <a:t>The second assumption is that each component takes up a non-vanishing fraction of the overall data </a:t>
            </a:r>
          </a:p>
          <a:p>
            <a:r>
              <a:rPr lang="en-US" dirty="0"/>
              <a:t>The third assumption is that the weight parameters can be separated. In particular, assume they have bounded norm, and the distance is bounded away from 0</a:t>
            </a:r>
          </a:p>
          <a:p>
            <a:endParaRPr lang="en-US" dirty="0"/>
          </a:p>
          <a:p>
            <a:r>
              <a:rPr lang="en-US" dirty="0"/>
              <a:t>We emphasize that the last two assumptions are essentially necessary. For example, we will need the regression parameters to be somewhat different to have any recovery guarantees. So our only key assumption is the first assumption. This is more general than those in existing work; most of them assume that the data distributions are just the same and is the standard Gaussian.</a:t>
            </a:r>
          </a:p>
        </p:txBody>
      </p:sp>
      <p:sp>
        <p:nvSpPr>
          <p:cNvPr id="4" name="Slide Number Placeholder 3"/>
          <p:cNvSpPr>
            <a:spLocks noGrp="1"/>
          </p:cNvSpPr>
          <p:nvPr>
            <p:ph type="sldNum" sz="quarter" idx="10"/>
          </p:nvPr>
        </p:nvSpPr>
        <p:spPr/>
        <p:txBody>
          <a:bodyPr/>
          <a:lstStyle/>
          <a:p>
            <a:fld id="{AE9BD210-0446-5647-82CB-A0540699B696}" type="slidenum">
              <a:rPr lang="en-US" smtClean="0"/>
              <a:t>10</a:t>
            </a:fld>
            <a:endParaRPr lang="en-US"/>
          </a:p>
        </p:txBody>
      </p:sp>
    </p:spTree>
    <p:extLst>
      <p:ext uri="{BB962C8B-B14F-4D97-AF65-F5344CB8AC3E}">
        <p14:creationId xmlns:p14="http://schemas.microsoft.com/office/powerpoint/2010/main" val="417199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an algorithm that </a:t>
            </a:r>
            <a:r>
              <a:rPr lang="en-US" dirty="0" err="1"/>
              <a:t>whp</a:t>
            </a:r>
            <a:r>
              <a:rPr lang="en-US" dirty="0"/>
              <a:t> recovers the ground-truth up to accuracy eps. The sample size has two terms, the first is d times log d/eps times other parameters, and the second term does not depend on d so we regard it as a minor term. The run time is the sample size times d times some polylog terms, nearly the same order of the time for reading the data. </a:t>
            </a:r>
          </a:p>
          <a:p>
            <a:endParaRPr lang="en-US" dirty="0"/>
          </a:p>
          <a:p>
            <a:r>
              <a:rPr lang="en-US" dirty="0"/>
              <a:t>A few remarks. First we have global convergence without given a warm start. In fact our </a:t>
            </a:r>
            <a:r>
              <a:rPr lang="en-US" dirty="0" err="1"/>
              <a:t>algo</a:t>
            </a:r>
            <a:r>
              <a:rPr lang="en-US" dirty="0"/>
              <a:t> first computes a warm start by itself. At the end of the day, it can recover the ground truth to any accuracy.  </a:t>
            </a:r>
          </a:p>
          <a:p>
            <a:r>
              <a:rPr lang="en-US" dirty="0"/>
              <a:t>Second, the complexity has nearly optimal dependence on the dimension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Finally, we note that we have an </a:t>
            </a:r>
            <a:r>
              <a:rPr lang="en-US" sz="1200" dirty="0"/>
              <a:t>exponential dependence on #components. This may be necessary, since in a similar setting of learning mixture of Gaussians, such an exponential dependence has been shown to be necessary. </a:t>
            </a:r>
            <a:endParaRPr lang="en-US" dirty="0"/>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11</a:t>
            </a:fld>
            <a:endParaRPr lang="en-US"/>
          </a:p>
        </p:txBody>
      </p:sp>
    </p:spTree>
    <p:extLst>
      <p:ext uri="{BB962C8B-B14F-4D97-AF65-F5344CB8AC3E}">
        <p14:creationId xmlns:p14="http://schemas.microsoft.com/office/powerpoint/2010/main" val="141051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Existing work either requires some complicated assumptions like bounded singular value of some moment matrix, or is restricted to some special case like all data distributions are the standard Gaussian. </a:t>
            </a:r>
          </a:p>
          <a:p>
            <a:pPr marL="228600" indent="-228600">
              <a:buAutoNum type="arabicPeriod"/>
            </a:pPr>
            <a:r>
              <a:rPr lang="en-US" dirty="0"/>
              <a:t>Our sample/computational complexity bounds are in general better than those in existing work</a:t>
            </a:r>
          </a:p>
          <a:p>
            <a:pPr marL="0" indent="0">
              <a:buNone/>
            </a:pPr>
            <a:endParaRPr lang="en-US" dirty="0"/>
          </a:p>
          <a:p>
            <a:pPr marL="0" indent="0">
              <a:buNone/>
            </a:pPr>
            <a:r>
              <a:rPr lang="en-US" dirty="0"/>
              <a:t>15 min</a:t>
            </a:r>
          </a:p>
        </p:txBody>
      </p:sp>
      <p:sp>
        <p:nvSpPr>
          <p:cNvPr id="4" name="Slide Number Placeholder 3"/>
          <p:cNvSpPr>
            <a:spLocks noGrp="1"/>
          </p:cNvSpPr>
          <p:nvPr>
            <p:ph type="sldNum" sz="quarter" idx="10"/>
          </p:nvPr>
        </p:nvSpPr>
        <p:spPr/>
        <p:txBody>
          <a:bodyPr/>
          <a:lstStyle/>
          <a:p>
            <a:fld id="{AE9BD210-0446-5647-82CB-A0540699B696}" type="slidenum">
              <a:rPr lang="en-US" smtClean="0"/>
              <a:t>12</a:t>
            </a:fld>
            <a:endParaRPr lang="en-US"/>
          </a:p>
        </p:txBody>
      </p:sp>
    </p:spTree>
    <p:extLst>
      <p:ext uri="{BB962C8B-B14F-4D97-AF65-F5344CB8AC3E}">
        <p14:creationId xmlns:p14="http://schemas.microsoft.com/office/powerpoint/2010/main" val="34290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to get a warm start point using a technique we called moment descent. The second phase is to get an accurate solution from the warm start point by doing gradient descent.</a:t>
            </a:r>
          </a:p>
        </p:txBody>
      </p:sp>
      <p:sp>
        <p:nvSpPr>
          <p:cNvPr id="4" name="Slide Number Placeholder 3"/>
          <p:cNvSpPr>
            <a:spLocks noGrp="1"/>
          </p:cNvSpPr>
          <p:nvPr>
            <p:ph type="sldNum" sz="quarter" idx="10"/>
          </p:nvPr>
        </p:nvSpPr>
        <p:spPr/>
        <p:txBody>
          <a:bodyPr/>
          <a:lstStyle/>
          <a:p>
            <a:fld id="{AE9BD210-0446-5647-82CB-A0540699B696}" type="slidenum">
              <a:rPr lang="en-US" smtClean="0"/>
              <a:t>13</a:t>
            </a:fld>
            <a:endParaRPr lang="en-US"/>
          </a:p>
        </p:txBody>
      </p:sp>
    </p:spTree>
    <p:extLst>
      <p:ext uri="{BB962C8B-B14F-4D97-AF65-F5344CB8AC3E}">
        <p14:creationId xmlns:p14="http://schemas.microsoft.com/office/powerpoint/2010/main" val="392310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plan is to iterate in steps. At each step we maintain a solution </a:t>
            </a:r>
            <a:r>
              <a:rPr lang="en-US" dirty="0" err="1"/>
              <a:t>a_t</a:t>
            </a:r>
            <a:r>
              <a:rPr lang="en-US" dirty="0"/>
              <a:t>, and update it by moving towards some direction </a:t>
            </a:r>
            <a:r>
              <a:rPr lang="en-US" dirty="0" err="1"/>
              <a:t>r_t</a:t>
            </a:r>
            <a:r>
              <a:rPr lang="en-US" dirty="0"/>
              <a:t>, so that the distance between </a:t>
            </a:r>
            <a:r>
              <a:rPr lang="en-US" dirty="0" err="1"/>
              <a:t>a_t</a:t>
            </a:r>
            <a:r>
              <a:rPr lang="en-US" dirty="0"/>
              <a:t> and some weight is smaller and smaller. </a:t>
            </a:r>
          </a:p>
        </p:txBody>
      </p:sp>
      <p:sp>
        <p:nvSpPr>
          <p:cNvPr id="4" name="Slide Number Placeholder 3"/>
          <p:cNvSpPr>
            <a:spLocks noGrp="1"/>
          </p:cNvSpPr>
          <p:nvPr>
            <p:ph type="sldNum" sz="quarter" idx="10"/>
          </p:nvPr>
        </p:nvSpPr>
        <p:spPr/>
        <p:txBody>
          <a:bodyPr/>
          <a:lstStyle/>
          <a:p>
            <a:fld id="{AE9BD210-0446-5647-82CB-A0540699B696}" type="slidenum">
              <a:rPr lang="en-US" smtClean="0"/>
              <a:t>14</a:t>
            </a:fld>
            <a:endParaRPr lang="en-US"/>
          </a:p>
        </p:txBody>
      </p:sp>
    </p:spTree>
    <p:extLst>
      <p:ext uri="{BB962C8B-B14F-4D97-AF65-F5344CB8AC3E}">
        <p14:creationId xmlns:p14="http://schemas.microsoft.com/office/powerpoint/2010/main" val="427932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demonstration, let’s try to sample a random direction </a:t>
            </a:r>
            <a:r>
              <a:rPr lang="en-US" dirty="0" err="1"/>
              <a:t>r_t</a:t>
            </a:r>
            <a:r>
              <a:rPr lang="en-US" dirty="0"/>
              <a:t>. With constant probability, the random direction is positively correlated with the right direction pointing towards </a:t>
            </a:r>
            <a:r>
              <a:rPr lang="en-US" dirty="0" err="1"/>
              <a:t>w_j</a:t>
            </a:r>
            <a:r>
              <a:rPr lang="en-US" dirty="0"/>
              <a:t>, where </a:t>
            </a:r>
            <a:r>
              <a:rPr lang="en-US" dirty="0" err="1"/>
              <a:t>w_j</a:t>
            </a:r>
            <a:r>
              <a:rPr lang="en-US" dirty="0"/>
              <a:t> is the closest regression parameter. So we can repeatedly sample a random direction and test if this nice event happens, if so, we then update </a:t>
            </a:r>
            <a:r>
              <a:rPr lang="en-US" dirty="0" err="1"/>
              <a:t>a_t</a:t>
            </a:r>
            <a:r>
              <a:rPr lang="en-US" dirty="0"/>
              <a:t> and make progress. </a:t>
            </a:r>
          </a:p>
        </p:txBody>
      </p:sp>
      <p:sp>
        <p:nvSpPr>
          <p:cNvPr id="4" name="Slide Number Placeholder 3"/>
          <p:cNvSpPr>
            <a:spLocks noGrp="1"/>
          </p:cNvSpPr>
          <p:nvPr>
            <p:ph type="sldNum" sz="quarter" idx="10"/>
          </p:nvPr>
        </p:nvSpPr>
        <p:spPr/>
        <p:txBody>
          <a:bodyPr/>
          <a:lstStyle/>
          <a:p>
            <a:fld id="{AE9BD210-0446-5647-82CB-A0540699B696}" type="slidenum">
              <a:rPr lang="en-US" smtClean="0"/>
              <a:t>15</a:t>
            </a:fld>
            <a:endParaRPr lang="en-US"/>
          </a:p>
        </p:txBody>
      </p:sp>
    </p:spTree>
    <p:extLst>
      <p:ext uri="{BB962C8B-B14F-4D97-AF65-F5344CB8AC3E}">
        <p14:creationId xmlns:p14="http://schemas.microsoft.com/office/powerpoint/2010/main" val="11566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 progress is too slow. Some calculation shows that one can decrease the distance by only O(1/d) per iteration, leading to a large sample complexity and computational complexity. Intuitively, this is because we are sampling randomly in d dimension, and </a:t>
            </a:r>
            <a:r>
              <a:rPr lang="en-US" dirty="0" err="1"/>
              <a:t>whp</a:t>
            </a:r>
            <a:r>
              <a:rPr lang="en-US" dirty="0"/>
              <a:t> the correlation is as small as 1/d. Then a natural idea is to restrict our sample space. </a:t>
            </a:r>
          </a:p>
        </p:txBody>
      </p:sp>
      <p:sp>
        <p:nvSpPr>
          <p:cNvPr id="4" name="Slide Number Placeholder 3"/>
          <p:cNvSpPr>
            <a:spLocks noGrp="1"/>
          </p:cNvSpPr>
          <p:nvPr>
            <p:ph type="sldNum" sz="quarter" idx="10"/>
          </p:nvPr>
        </p:nvSpPr>
        <p:spPr/>
        <p:txBody>
          <a:bodyPr/>
          <a:lstStyle/>
          <a:p>
            <a:fld id="{AE9BD210-0446-5647-82CB-A0540699B696}" type="slidenum">
              <a:rPr lang="en-US" smtClean="0"/>
              <a:t>16</a:t>
            </a:fld>
            <a:endParaRPr lang="en-US"/>
          </a:p>
        </p:txBody>
      </p:sp>
    </p:spTree>
    <p:extLst>
      <p:ext uri="{BB962C8B-B14F-4D97-AF65-F5344CB8AC3E}">
        <p14:creationId xmlns:p14="http://schemas.microsoft.com/office/powerpoint/2010/main" val="227360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 is our second attempt: sample the direction </a:t>
            </a:r>
            <a:r>
              <a:rPr lang="en-US" dirty="0" err="1"/>
              <a:t>r_t</a:t>
            </a:r>
            <a:r>
              <a:rPr lang="en-US" dirty="0"/>
              <a:t> from a subspace U of dimension k. If the subspace has a good correlation with the right direction, we can make fast progress since now </a:t>
            </a:r>
            <a:r>
              <a:rPr lang="en-US" dirty="0" err="1"/>
              <a:t>r_t</a:t>
            </a:r>
            <a:r>
              <a:rPr lang="en-US" dirty="0"/>
              <a:t> is sampled from dimension k and </a:t>
            </a:r>
            <a:r>
              <a:rPr lang="en-US" dirty="0" err="1"/>
              <a:t>whp</a:t>
            </a:r>
            <a:r>
              <a:rPr lang="en-US" dirty="0"/>
              <a:t> the correlation is large. </a:t>
            </a:r>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17</a:t>
            </a:fld>
            <a:endParaRPr lang="en-US"/>
          </a:p>
        </p:txBody>
      </p:sp>
    </p:spTree>
    <p:extLst>
      <p:ext uri="{BB962C8B-B14F-4D97-AF65-F5344CB8AC3E}">
        <p14:creationId xmlns:p14="http://schemas.microsoft.com/office/powerpoint/2010/main" val="3077662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turn to the method of moments. </a:t>
            </a:r>
          </a:p>
          <a:p>
            <a:endParaRPr lang="en-US" dirty="0"/>
          </a:p>
          <a:p>
            <a:r>
              <a:rPr lang="en-US" dirty="0"/>
              <a:t>Consider the simple case where all data distributions are just the standard Gaussian. If we compute the error …, times </a:t>
            </a:r>
            <a:r>
              <a:rPr lang="en-US" dirty="0" err="1"/>
              <a:t>xx^t</a:t>
            </a:r>
            <a:r>
              <a:rPr lang="en-US" dirty="0"/>
              <a:t> and then take the expectation, we can show that the expectation is proportional to </a:t>
            </a:r>
            <a:r>
              <a:rPr lang="en-US" dirty="0" err="1"/>
              <a:t>I+UU^t</a:t>
            </a:r>
            <a:r>
              <a:rPr lang="en-US" dirty="0"/>
              <a:t>, where U is of rank k and the span of U is the span of </a:t>
            </a:r>
            <a:r>
              <a:rPr lang="en-US" dirty="0" err="1"/>
              <a:t>w_i</a:t>
            </a:r>
            <a:r>
              <a:rPr lang="en-US" dirty="0"/>
              <a:t> – </a:t>
            </a:r>
            <a:r>
              <a:rPr lang="en-US" dirty="0" err="1"/>
              <a:t>a_t’s</a:t>
            </a:r>
            <a:r>
              <a:rPr lang="en-US" dirty="0"/>
              <a:t>. This satisfies our requirement, so we can sample random directions from this U, and then update the solution if we find positive correlations. This leads to 1/k progress. </a:t>
            </a:r>
          </a:p>
        </p:txBody>
      </p:sp>
      <p:sp>
        <p:nvSpPr>
          <p:cNvPr id="4" name="Slide Number Placeholder 3"/>
          <p:cNvSpPr>
            <a:spLocks noGrp="1"/>
          </p:cNvSpPr>
          <p:nvPr>
            <p:ph type="sldNum" sz="quarter" idx="10"/>
          </p:nvPr>
        </p:nvSpPr>
        <p:spPr/>
        <p:txBody>
          <a:bodyPr/>
          <a:lstStyle/>
          <a:p>
            <a:fld id="{AE9BD210-0446-5647-82CB-A0540699B696}" type="slidenum">
              <a:rPr lang="en-US" smtClean="0"/>
              <a:t>18</a:t>
            </a:fld>
            <a:endParaRPr lang="en-US"/>
          </a:p>
        </p:txBody>
      </p:sp>
    </p:spTree>
    <p:extLst>
      <p:ext uri="{BB962C8B-B14F-4D97-AF65-F5344CB8AC3E}">
        <p14:creationId xmlns:p14="http://schemas.microsoft.com/office/powerpoint/2010/main" val="62403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Unfortunately this fails when the data distributions of different components have different covariances. In this case, the expectation will have terms related to </a:t>
                </a:r>
                <a14:m>
                  <m:oMath xmlns:m="http://schemas.openxmlformats.org/officeDocument/2006/math">
                    <m:r>
                      <a:rPr lang="en-US" i="1" smtClean="0">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oMath>
                </a14:m>
                <a:r>
                  <a:rPr lang="en-US" dirty="0"/>
                  <a:t>’s that can be regarded as signals, but also some other terms that can be regarded as large</a:t>
                </a:r>
                <a:r>
                  <a:rPr lang="en-US" baseline="0" dirty="0"/>
                  <a:t> noise</a:t>
                </a:r>
                <a:endParaRPr lang="en-US" dirty="0"/>
              </a:p>
            </p:txBody>
          </p:sp>
        </mc:Choice>
        <mc:Fallback xmlns="">
          <p:sp>
            <p:nvSpPr>
              <p:cNvPr id="3" name="Notes Placeholder 2"/>
              <p:cNvSpPr>
                <a:spLocks noGrp="1"/>
              </p:cNvSpPr>
              <p:nvPr>
                <p:ph type="body" idx="1"/>
              </p:nvPr>
            </p:nvSpPr>
            <p:spPr/>
            <p:txBody>
              <a:bodyPr/>
              <a:lstStyle/>
              <a:p>
                <a:r>
                  <a:rPr lang="en-US" dirty="0"/>
                  <a:t>Unfortunately this fails when the data distributions of different components have different covariances. In this case, the expectation will have terms related to </a:t>
                </a:r>
                <a:r>
                  <a:rPr lang="en-US" i="0">
                    <a:solidFill>
                      <a:srgbClr val="3413D7"/>
                    </a:solidFill>
                    <a:latin typeface="Cambria Math" panose="02040503050406030204" pitchFamily="18" charset="0"/>
                  </a:rPr>
                  <a:t>(𝑤_𝑖−𝑎_𝑡)</a:t>
                </a:r>
                <a:r>
                  <a:rPr lang="en-US" dirty="0"/>
                  <a:t>’s that can be regarded as signals, but also some other terms that can be regarded as large</a:t>
                </a:r>
                <a:r>
                  <a:rPr lang="en-US" baseline="0" dirty="0"/>
                  <a:t> noise</a:t>
                </a:r>
                <a:endParaRPr lang="en-US" dirty="0"/>
              </a:p>
            </p:txBody>
          </p:sp>
        </mc:Fallback>
      </mc:AlternateContent>
      <p:sp>
        <p:nvSpPr>
          <p:cNvPr id="4" name="Slide Number Placeholder 3"/>
          <p:cNvSpPr>
            <a:spLocks noGrp="1"/>
          </p:cNvSpPr>
          <p:nvPr>
            <p:ph type="sldNum" sz="quarter" idx="10"/>
          </p:nvPr>
        </p:nvSpPr>
        <p:spPr/>
        <p:txBody>
          <a:bodyPr/>
          <a:lstStyle/>
          <a:p>
            <a:fld id="{AE9BD210-0446-5647-82CB-A0540699B696}" type="slidenum">
              <a:rPr lang="en-US" smtClean="0"/>
              <a:t>19</a:t>
            </a:fld>
            <a:endParaRPr lang="en-US"/>
          </a:p>
        </p:txBody>
      </p:sp>
    </p:spTree>
    <p:extLst>
      <p:ext uri="{BB962C8B-B14F-4D97-AF65-F5344CB8AC3E}">
        <p14:creationId xmlns:p14="http://schemas.microsoft.com/office/powerpoint/2010/main" val="168302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way; assuming the data can be explained by a mixture of simple models.</a:t>
            </a:r>
          </a:p>
          <a:p>
            <a:endParaRPr lang="en-US" dirty="0"/>
          </a:p>
          <a:p>
            <a:r>
              <a:rPr lang="en-US" dirty="0"/>
              <a:t>Example: </a:t>
            </a:r>
            <a:r>
              <a:rPr lang="en-US" dirty="0" err="1"/>
              <a:t>MoG</a:t>
            </a:r>
            <a:r>
              <a:rPr lang="en-US" dirty="0"/>
              <a:t>, topics</a:t>
            </a:r>
          </a:p>
          <a:p>
            <a:endParaRPr lang="en-US" dirty="0"/>
          </a:p>
          <a:p>
            <a:r>
              <a:rPr lang="en-US" dirty="0"/>
              <a:t>This work considers a different setting, that is, the supervised learning setting. Arguably the most simple model in this setting is just linear regression, so we consider mixture of linear regressions. </a:t>
            </a:r>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2</a:t>
            </a:fld>
            <a:endParaRPr lang="en-US"/>
          </a:p>
        </p:txBody>
      </p:sp>
    </p:spTree>
    <p:extLst>
      <p:ext uri="{BB962C8B-B14F-4D97-AF65-F5344CB8AC3E}">
        <p14:creationId xmlns:p14="http://schemas.microsoft.com/office/powerpoint/2010/main" val="258960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use higher order moments and apply the polynomial method to combine them. In particular, we raise the power of y-&lt;</a:t>
            </a:r>
            <a:r>
              <a:rPr lang="en-US" dirty="0" err="1"/>
              <a:t>a_t</a:t>
            </a:r>
            <a:r>
              <a:rPr lang="en-US" dirty="0"/>
              <a:t>, x&gt; to 2p , and take a weighted combination of these higher order terms. The weights </a:t>
            </a:r>
            <a:r>
              <a:rPr lang="en-US" dirty="0" err="1"/>
              <a:t>c_p’s</a:t>
            </a:r>
            <a:r>
              <a:rPr lang="en-US" dirty="0"/>
              <a:t> are carefully designed such that the useful terms are preserved and the noisy terms get cancelled out. </a:t>
            </a:r>
          </a:p>
        </p:txBody>
      </p:sp>
      <p:sp>
        <p:nvSpPr>
          <p:cNvPr id="4" name="Slide Number Placeholder 3"/>
          <p:cNvSpPr>
            <a:spLocks noGrp="1"/>
          </p:cNvSpPr>
          <p:nvPr>
            <p:ph type="sldNum" sz="quarter" idx="10"/>
          </p:nvPr>
        </p:nvSpPr>
        <p:spPr/>
        <p:txBody>
          <a:bodyPr/>
          <a:lstStyle/>
          <a:p>
            <a:fld id="{AE9BD210-0446-5647-82CB-A0540699B696}" type="slidenum">
              <a:rPr lang="en-US" smtClean="0"/>
              <a:t>20</a:t>
            </a:fld>
            <a:endParaRPr lang="en-US"/>
          </a:p>
        </p:txBody>
      </p:sp>
    </p:spTree>
    <p:extLst>
      <p:ext uri="{BB962C8B-B14F-4D97-AF65-F5344CB8AC3E}">
        <p14:creationId xmlns:p14="http://schemas.microsoft.com/office/powerpoint/2010/main" val="42758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polynomial method to design the weights </a:t>
            </a:r>
            <a:r>
              <a:rPr lang="en-US" dirty="0" err="1"/>
              <a:t>c_p’s</a:t>
            </a:r>
            <a:r>
              <a:rPr lang="en-US" dirty="0"/>
              <a:t>. They are set to be the coefficients of some polynomial we designed so that the weighted combination of the higher order moments satisfies our requirement of preservation and cancellation. Using this we can get a good subspace U and sample update directions from U, and then make fast progress; after a few steps we get a warm start. </a:t>
            </a:r>
          </a:p>
        </p:txBody>
      </p:sp>
      <p:sp>
        <p:nvSpPr>
          <p:cNvPr id="4" name="Slide Number Placeholder 3"/>
          <p:cNvSpPr>
            <a:spLocks noGrp="1"/>
          </p:cNvSpPr>
          <p:nvPr>
            <p:ph type="sldNum" sz="quarter" idx="10"/>
          </p:nvPr>
        </p:nvSpPr>
        <p:spPr/>
        <p:txBody>
          <a:bodyPr/>
          <a:lstStyle/>
          <a:p>
            <a:fld id="{AE9BD210-0446-5647-82CB-A0540699B696}" type="slidenum">
              <a:rPr lang="en-US" smtClean="0"/>
              <a:t>21</a:t>
            </a:fld>
            <a:endParaRPr lang="en-US"/>
          </a:p>
        </p:txBody>
      </p:sp>
    </p:spTree>
    <p:extLst>
      <p:ext uri="{BB962C8B-B14F-4D97-AF65-F5344CB8AC3E}">
        <p14:creationId xmlns:p14="http://schemas.microsoft.com/office/powerpoint/2010/main" val="321042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get a warm start, we enter our second phase. In this phase, initialized with the warm start, we use gradient descent to minimize the objective function g(v). g(v) is the expectation of the log of the absolute error plus some zeta parameter. Without zeta, …; however, when the error is small, the log is not so smooth, so we add zeta so that the function is smooth.</a:t>
            </a:r>
          </a:p>
          <a:p>
            <a:endParaRPr lang="en-US" dirty="0"/>
          </a:p>
          <a:p>
            <a:r>
              <a:rPr lang="en-US" dirty="0"/>
              <a:t>We prove the convergence by showing that the negative gradient correlates with the right direction pointing to the ground truth. After a few steps this gives a solution epsilon close to the ground truth. This completes our analysis. </a:t>
            </a:r>
          </a:p>
          <a:p>
            <a:endParaRPr lang="en-US" dirty="0"/>
          </a:p>
          <a:p>
            <a:r>
              <a:rPr lang="en-US" dirty="0"/>
              <a:t>25 min</a:t>
            </a:r>
          </a:p>
        </p:txBody>
      </p:sp>
      <p:sp>
        <p:nvSpPr>
          <p:cNvPr id="4" name="Slide Number Placeholder 3"/>
          <p:cNvSpPr>
            <a:spLocks noGrp="1"/>
          </p:cNvSpPr>
          <p:nvPr>
            <p:ph type="sldNum" sz="quarter" idx="10"/>
          </p:nvPr>
        </p:nvSpPr>
        <p:spPr/>
        <p:txBody>
          <a:bodyPr/>
          <a:lstStyle/>
          <a:p>
            <a:fld id="{AE9BD210-0446-5647-82CB-A0540699B696}" type="slidenum">
              <a:rPr lang="en-US" smtClean="0"/>
              <a:t>22</a:t>
            </a:fld>
            <a:endParaRPr lang="en-US"/>
          </a:p>
        </p:txBody>
      </p:sp>
    </p:spTree>
    <p:extLst>
      <p:ext uri="{BB962C8B-B14F-4D97-AF65-F5344CB8AC3E}">
        <p14:creationId xmlns:p14="http://schemas.microsoft.com/office/powerpoint/2010/main" val="199709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way; assuming the data can be explained by a mixture of simple models.</a:t>
            </a:r>
          </a:p>
          <a:p>
            <a:endParaRPr lang="en-US" dirty="0"/>
          </a:p>
          <a:p>
            <a:r>
              <a:rPr lang="en-US" dirty="0"/>
              <a:t>Example: </a:t>
            </a:r>
            <a:r>
              <a:rPr lang="en-US" dirty="0" err="1"/>
              <a:t>MoG</a:t>
            </a:r>
            <a:r>
              <a:rPr lang="en-US" dirty="0"/>
              <a:t>, topics</a:t>
            </a:r>
          </a:p>
          <a:p>
            <a:endParaRPr lang="en-US" dirty="0"/>
          </a:p>
          <a:p>
            <a:r>
              <a:rPr lang="en-US" dirty="0"/>
              <a:t>This work considers a different setting, that is, the supervised learning setting. Arguably the most simple model in this setting is just linear regression, so we consider mixture of linear regressions. </a:t>
            </a:r>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3</a:t>
            </a:fld>
            <a:endParaRPr lang="en-US"/>
          </a:p>
        </p:txBody>
      </p:sp>
    </p:spTree>
    <p:extLst>
      <p:ext uri="{BB962C8B-B14F-4D97-AF65-F5344CB8AC3E}">
        <p14:creationId xmlns:p14="http://schemas.microsoft.com/office/powerpoint/2010/main" val="53474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way; assuming the data can be explained by a mixture of simple models.</a:t>
            </a:r>
          </a:p>
          <a:p>
            <a:endParaRPr lang="en-US" dirty="0"/>
          </a:p>
          <a:p>
            <a:r>
              <a:rPr lang="en-US" dirty="0"/>
              <a:t>Example: </a:t>
            </a:r>
            <a:r>
              <a:rPr lang="en-US" dirty="0" err="1"/>
              <a:t>MoG</a:t>
            </a:r>
            <a:r>
              <a:rPr lang="en-US" dirty="0"/>
              <a:t>, topics</a:t>
            </a:r>
          </a:p>
          <a:p>
            <a:endParaRPr lang="en-US" dirty="0"/>
          </a:p>
          <a:p>
            <a:r>
              <a:rPr lang="en-US" dirty="0"/>
              <a:t>This work considers a different setting, that is, the supervised learning setting. Arguably the most simple model in this setting is just linear regression, so we consider mixture of linear regressions. </a:t>
            </a:r>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4</a:t>
            </a:fld>
            <a:endParaRPr lang="en-US"/>
          </a:p>
        </p:txBody>
      </p:sp>
    </p:spTree>
    <p:extLst>
      <p:ext uri="{BB962C8B-B14F-4D97-AF65-F5344CB8AC3E}">
        <p14:creationId xmlns:p14="http://schemas.microsoft.com/office/powerpoint/2010/main" val="13220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there are k unknown linear models we called components, and we get some data points from each of these components, but we don’t know which point belongs to which component. The goal is to recover the regression weight parameters in these components. </a:t>
            </a:r>
          </a:p>
        </p:txBody>
      </p:sp>
      <p:sp>
        <p:nvSpPr>
          <p:cNvPr id="4" name="Slide Number Placeholder 3"/>
          <p:cNvSpPr>
            <a:spLocks noGrp="1"/>
          </p:cNvSpPr>
          <p:nvPr>
            <p:ph type="sldNum" sz="quarter" idx="10"/>
          </p:nvPr>
        </p:nvSpPr>
        <p:spPr/>
        <p:txBody>
          <a:bodyPr/>
          <a:lstStyle/>
          <a:p>
            <a:fld id="{AE9BD210-0446-5647-82CB-A0540699B696}" type="slidenum">
              <a:rPr lang="en-US" smtClean="0"/>
              <a:t>5</a:t>
            </a:fld>
            <a:endParaRPr lang="en-US"/>
          </a:p>
        </p:txBody>
      </p:sp>
    </p:spTree>
    <p:extLst>
      <p:ext uri="{BB962C8B-B14F-4D97-AF65-F5344CB8AC3E}">
        <p14:creationId xmlns:p14="http://schemas.microsoft.com/office/powerpoint/2010/main" val="183495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classical model dates back several decades ago. It has been used in practice since it’s simple but still able to capture the non-linearity in some practical data. It’s also a recent theoretical topic for analyzing benchmark </a:t>
            </a:r>
            <a:r>
              <a:rPr lang="en-US" dirty="0" err="1"/>
              <a:t>algos</a:t>
            </a:r>
            <a:r>
              <a:rPr lang="en-US" dirty="0"/>
              <a:t> like expectation-maximization </a:t>
            </a:r>
            <a:r>
              <a:rPr lang="en-US" dirty="0" err="1"/>
              <a:t>algo</a:t>
            </a:r>
            <a:r>
              <a:rPr lang="en-US" dirty="0"/>
              <a:t> for nonconvex opt; or designing new algorithms </a:t>
            </a:r>
          </a:p>
          <a:p>
            <a:endParaRPr lang="en-US" dirty="0"/>
          </a:p>
          <a:p>
            <a:r>
              <a:rPr lang="en-US" dirty="0"/>
              <a:t>5 min</a:t>
            </a:r>
          </a:p>
        </p:txBody>
      </p:sp>
      <p:sp>
        <p:nvSpPr>
          <p:cNvPr id="4" name="Slide Number Placeholder 3"/>
          <p:cNvSpPr>
            <a:spLocks noGrp="1"/>
          </p:cNvSpPr>
          <p:nvPr>
            <p:ph type="sldNum" sz="quarter" idx="10"/>
          </p:nvPr>
        </p:nvSpPr>
        <p:spPr/>
        <p:txBody>
          <a:bodyPr/>
          <a:lstStyle/>
          <a:p>
            <a:fld id="{AE9BD210-0446-5647-82CB-A0540699B696}" type="slidenum">
              <a:rPr lang="en-US" smtClean="0"/>
              <a:t>6</a:t>
            </a:fld>
            <a:endParaRPr lang="en-US"/>
          </a:p>
        </p:txBody>
      </p:sp>
    </p:spTree>
    <p:extLst>
      <p:ext uri="{BB962C8B-B14F-4D97-AF65-F5344CB8AC3E}">
        <p14:creationId xmlns:p14="http://schemas.microsoft.com/office/powerpoint/2010/main" val="120407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the dependence of sample/computational complexity on the dimension d</a:t>
            </a:r>
          </a:p>
        </p:txBody>
      </p:sp>
      <p:sp>
        <p:nvSpPr>
          <p:cNvPr id="4" name="Slide Number Placeholder 3"/>
          <p:cNvSpPr>
            <a:spLocks noGrp="1"/>
          </p:cNvSpPr>
          <p:nvPr>
            <p:ph type="sldNum" sz="quarter" idx="10"/>
          </p:nvPr>
        </p:nvSpPr>
        <p:spPr/>
        <p:txBody>
          <a:bodyPr/>
          <a:lstStyle/>
          <a:p>
            <a:fld id="{AE9BD210-0446-5647-82CB-A0540699B696}" type="slidenum">
              <a:rPr lang="en-US" smtClean="0"/>
              <a:t>7</a:t>
            </a:fld>
            <a:endParaRPr lang="en-US"/>
          </a:p>
        </p:txBody>
      </p:sp>
    </p:spTree>
    <p:extLst>
      <p:ext uri="{BB962C8B-B14F-4D97-AF65-F5344CB8AC3E}">
        <p14:creationId xmlns:p14="http://schemas.microsoft.com/office/powerpoint/2010/main" val="286081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assume that the input data is Gaussian. That is, the data </a:t>
            </a:r>
            <a:r>
              <a:rPr lang="en-US" dirty="0" err="1"/>
              <a:t>D_i</a:t>
            </a:r>
            <a:r>
              <a:rPr lang="en-US" dirty="0"/>
              <a:t> is a gaussian with covariance \Sigma_i^2. We allow different components to have different covariances, and their difference is bounded by a parameter \sigma. </a:t>
            </a:r>
          </a:p>
          <a:p>
            <a:endParaRPr lang="en-US" dirty="0"/>
          </a:p>
          <a:p>
            <a:r>
              <a:rPr lang="en-US" dirty="0"/>
              <a:t>The second assumption is that each component takes up a non-vanishing fraction of the overall data </a:t>
            </a:r>
          </a:p>
          <a:p>
            <a:r>
              <a:rPr lang="en-US" dirty="0"/>
              <a:t>The third assumption is that the weight parameters can be separated. In particular, assume they have bounded norm, and the distance is bounded away from 0</a:t>
            </a:r>
          </a:p>
          <a:p>
            <a:endParaRPr lang="en-US" dirty="0"/>
          </a:p>
          <a:p>
            <a:r>
              <a:rPr lang="en-US" dirty="0"/>
              <a:t>We emphasize that the last two assumptions are essentially necessary. For example, we will need the regression parameters to be somewhat different to have any recovery guarantees. So our only key assumption is the first assumption. This is more general than those in existing work; most of them assume that the data distributions are just the same and is the standard Gaussian.</a:t>
            </a:r>
          </a:p>
        </p:txBody>
      </p:sp>
      <p:sp>
        <p:nvSpPr>
          <p:cNvPr id="4" name="Slide Number Placeholder 3"/>
          <p:cNvSpPr>
            <a:spLocks noGrp="1"/>
          </p:cNvSpPr>
          <p:nvPr>
            <p:ph type="sldNum" sz="quarter" idx="10"/>
          </p:nvPr>
        </p:nvSpPr>
        <p:spPr/>
        <p:txBody>
          <a:bodyPr/>
          <a:lstStyle/>
          <a:p>
            <a:fld id="{AE9BD210-0446-5647-82CB-A0540699B696}" type="slidenum">
              <a:rPr lang="en-US" smtClean="0"/>
              <a:t>8</a:t>
            </a:fld>
            <a:endParaRPr lang="en-US"/>
          </a:p>
        </p:txBody>
      </p:sp>
    </p:spTree>
    <p:extLst>
      <p:ext uri="{BB962C8B-B14F-4D97-AF65-F5344CB8AC3E}">
        <p14:creationId xmlns:p14="http://schemas.microsoft.com/office/powerpoint/2010/main" val="273838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an algorithm that </a:t>
            </a:r>
            <a:r>
              <a:rPr lang="en-US" dirty="0" err="1"/>
              <a:t>whp</a:t>
            </a:r>
            <a:r>
              <a:rPr lang="en-US" dirty="0"/>
              <a:t> recovers the ground-truth up to accuracy eps. The sample size has two terms, the first is d times log d/eps times other parameters, and the second term does not depend on d so we regard it as a minor term. The run time is the sample size times d times some polylog terms, nearly the same order of the time for reading the data. </a:t>
            </a:r>
          </a:p>
          <a:p>
            <a:endParaRPr lang="en-US" dirty="0"/>
          </a:p>
          <a:p>
            <a:r>
              <a:rPr lang="en-US" dirty="0"/>
              <a:t>A few remarks. First we have global convergence without given a warm start. In fact our </a:t>
            </a:r>
            <a:r>
              <a:rPr lang="en-US" dirty="0" err="1"/>
              <a:t>algo</a:t>
            </a:r>
            <a:r>
              <a:rPr lang="en-US" dirty="0"/>
              <a:t> first computes a warm start by itself. At the end of the day, it can recover the ground truth to any accuracy.  </a:t>
            </a:r>
          </a:p>
          <a:p>
            <a:r>
              <a:rPr lang="en-US" dirty="0"/>
              <a:t>Second, the complexity has nearly optimal dependence on the dimension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Finally, we note that we have an </a:t>
            </a:r>
            <a:r>
              <a:rPr lang="en-US" sz="1200" dirty="0"/>
              <a:t>exponential dependence on #components. This may be necessary, since in a similar setting of learning mixture of Gaussians, such an exponential dependence has been shown to be necessary. </a:t>
            </a:r>
            <a:endParaRPr lang="en-US" dirty="0"/>
          </a:p>
          <a:p>
            <a:endParaRPr lang="en-US" dirty="0"/>
          </a:p>
        </p:txBody>
      </p:sp>
      <p:sp>
        <p:nvSpPr>
          <p:cNvPr id="4" name="Slide Number Placeholder 3"/>
          <p:cNvSpPr>
            <a:spLocks noGrp="1"/>
          </p:cNvSpPr>
          <p:nvPr>
            <p:ph type="sldNum" sz="quarter" idx="10"/>
          </p:nvPr>
        </p:nvSpPr>
        <p:spPr/>
        <p:txBody>
          <a:bodyPr/>
          <a:lstStyle/>
          <a:p>
            <a:fld id="{AE9BD210-0446-5647-82CB-A0540699B696}" type="slidenum">
              <a:rPr lang="en-US" smtClean="0"/>
              <a:t>9</a:t>
            </a:fld>
            <a:endParaRPr lang="en-US"/>
          </a:p>
        </p:txBody>
      </p:sp>
    </p:spTree>
    <p:extLst>
      <p:ext uri="{BB962C8B-B14F-4D97-AF65-F5344CB8AC3E}">
        <p14:creationId xmlns:p14="http://schemas.microsoft.com/office/powerpoint/2010/main" val="107256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8D3EB-7E0B-B441-92D3-AEFDF377F4A1}" type="datetime1">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CC9C-8413-1143-B9F8-DBC8CA0D4AC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C897F-0961-7A40-8015-88A15FFB001A}" type="datetime1">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8DC86-4AAA-3044-9D41-54C30EC3911B}" type="datetime1">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55529-E993-4445-94F5-6527E38B1D9B}" type="datetime1">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07E89-ED1A-6541-8953-5F0EEB2A8003}" type="datetime1">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1CC9C-8413-1143-B9F8-DBC8CA0D4AC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7750CA-B60F-7240-B44C-90E2930732D5}" type="datetime1">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FAD7D-E00E-974D-ABC5-C594400B7FBB}" type="datetime1">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1CC9C-8413-1143-B9F8-DBC8CA0D4AC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560575-41BA-4140-A962-CBF654F5B7B1}" type="datetime1">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A148E-DAAD-0946-B05B-0C29F3ACE357}" type="datetime1">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581957-3EAC-AE4B-93CF-0459B0A9F135}" type="datetime1">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1CC9C-8413-1143-B9F8-DBC8CA0D4AC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0AC0A-534D-BF4D-A7DD-F922A95C1369}" type="datetime1">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1CC9C-8413-1143-B9F8-DBC8CA0D4A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3C4F921-4182-D14B-9BE5-AFF67540AD70}" type="datetime1">
              <a:rPr lang="en-US" smtClean="0"/>
              <a:t>6/8/2018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11CC9C-8413-1143-B9F8-DBC8CA0D4A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cap="none" dirty="0"/>
              <a:t>Learning Mixtures of Linear Regressions with Nearly Optimal Complexity</a:t>
            </a:r>
          </a:p>
        </p:txBody>
      </p:sp>
      <p:sp>
        <p:nvSpPr>
          <p:cNvPr id="3" name="Subtitle 2"/>
          <p:cNvSpPr>
            <a:spLocks noGrp="1"/>
          </p:cNvSpPr>
          <p:nvPr>
            <p:ph type="subTitle" idx="1"/>
          </p:nvPr>
        </p:nvSpPr>
        <p:spPr>
          <a:xfrm>
            <a:off x="685800" y="3446653"/>
            <a:ext cx="8153400" cy="1752600"/>
          </a:xfrm>
        </p:spPr>
        <p:txBody>
          <a:bodyPr>
            <a:normAutofit/>
          </a:bodyPr>
          <a:lstStyle/>
          <a:p>
            <a:r>
              <a:rPr lang="en-US" sz="2000" dirty="0"/>
              <a:t>Yingyu </a:t>
            </a:r>
            <a:r>
              <a:rPr lang="en-US" sz="2000" dirty="0" err="1"/>
              <a:t>Liang@UW-Madison</a:t>
            </a:r>
            <a:endParaRPr lang="en-US" sz="2000" dirty="0"/>
          </a:p>
          <a:p>
            <a:r>
              <a:rPr lang="en-US" sz="2000" dirty="0"/>
              <a:t>Joint work with </a:t>
            </a:r>
            <a:r>
              <a:rPr lang="en-US" sz="2000" dirty="0" err="1"/>
              <a:t>Yuanzhi</a:t>
            </a:r>
            <a:r>
              <a:rPr lang="en-US" sz="2000" dirty="0"/>
              <a:t> </a:t>
            </a:r>
            <a:r>
              <a:rPr lang="en-US" sz="2000" dirty="0" err="1"/>
              <a:t>Li@Princeton</a:t>
            </a:r>
            <a:r>
              <a:rPr lang="en-US" sz="2000" dirty="0"/>
              <a:t>, to appear in COLT’18</a:t>
            </a:r>
          </a:p>
        </p:txBody>
      </p:sp>
      <p:sp>
        <p:nvSpPr>
          <p:cNvPr id="4" name="Slide Number Placeholder 3"/>
          <p:cNvSpPr>
            <a:spLocks noGrp="1"/>
          </p:cNvSpPr>
          <p:nvPr>
            <p:ph type="sldNum" sz="quarter" idx="12"/>
          </p:nvPr>
        </p:nvSpPr>
        <p:spPr/>
        <p:txBody>
          <a:bodyPr/>
          <a:lstStyle/>
          <a:p>
            <a:fld id="{2211CC9C-8413-1143-B9F8-DBC8CA0D4AC1}" type="slidenum">
              <a:rPr lang="en-US" smtClean="0"/>
              <a:t>1</a:t>
            </a:fld>
            <a:endParaRPr lang="en-US"/>
          </a:p>
        </p:txBody>
      </p:sp>
      <p:pic>
        <p:nvPicPr>
          <p:cNvPr id="6" name="Content Placeholder 4">
            <a:extLst>
              <a:ext uri="{FF2B5EF4-FFF2-40B4-BE49-F238E27FC236}">
                <a16:creationId xmlns:a16="http://schemas.microsoft.com/office/drawing/2014/main" id="{4E3F7537-9FF8-4D1C-B807-751658939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009" y="4495068"/>
            <a:ext cx="1615091" cy="1982663"/>
          </a:xfrm>
          <a:prstGeom prst="rect">
            <a:avLst/>
          </a:prstGeom>
        </p:spPr>
      </p:pic>
    </p:spTree>
    <p:extLst>
      <p:ext uri="{BB962C8B-B14F-4D97-AF65-F5344CB8AC3E}">
        <p14:creationId xmlns:p14="http://schemas.microsoft.com/office/powerpoint/2010/main" val="1989669822"/>
      </p:ext>
    </p:extLst>
  </p:cSld>
  <p:clrMapOvr>
    <a:masterClrMapping/>
  </p:clrMapOvr>
  <mc:AlternateContent xmlns:mc="http://schemas.openxmlformats.org/markup-compatibility/2006" xmlns:p14="http://schemas.microsoft.com/office/powerpoint/2010/main">
    <mc:Choice Requires="p14">
      <p:transition spd="slow" p14:dur="2000" advTm="19208"/>
    </mc:Choice>
    <mc:Fallback xmlns="">
      <p:transition xmlns:p14="http://schemas.microsoft.com/office/powerpoint/2010/main" spd="slow" advTm="19208"/>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5299-53F8-4220-A826-14D5552B4478}"/>
              </a:ext>
            </a:extLst>
          </p:cNvPr>
          <p:cNvSpPr>
            <a:spLocks noGrp="1"/>
          </p:cNvSpPr>
          <p:nvPr>
            <p:ph type="title"/>
          </p:nvPr>
        </p:nvSpPr>
        <p:spPr/>
        <p:txBody>
          <a:bodyPr/>
          <a:lstStyle/>
          <a:p>
            <a:r>
              <a:rPr lang="en-US" dirty="0"/>
              <a:t>General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AFDB5-E926-4739-97FA-C2F0817AEEAC}"/>
                  </a:ext>
                </a:extLst>
              </p:cNvPr>
              <p:cNvSpPr>
                <a:spLocks noGrp="1"/>
              </p:cNvSpPr>
              <p:nvPr>
                <p:ph idx="1"/>
              </p:nvPr>
            </p:nvSpPr>
            <p:spPr>
              <a:xfrm>
                <a:off x="457200" y="1600200"/>
                <a:ext cx="8458200" cy="4876800"/>
              </a:xfrm>
            </p:spPr>
            <p:txBody>
              <a:bodyPr/>
              <a:lstStyle/>
              <a:p>
                <a:r>
                  <a:rPr lang="en-US" dirty="0"/>
                  <a:t>Gaussian: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𝐷</m:t>
                        </m:r>
                      </m:e>
                      <m:sub>
                        <m:r>
                          <a:rPr lang="en-US" b="0" i="1" smtClean="0">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𝑁</m:t>
                    </m:r>
                    <m:r>
                      <a:rPr lang="en-US" b="0" i="1" smtClean="0">
                        <a:solidFill>
                          <a:srgbClr val="3413D7"/>
                        </a:solidFill>
                        <a:latin typeface="Cambria Math" panose="02040503050406030204" pitchFamily="18" charset="0"/>
                      </a:rPr>
                      <m:t>(0,</m:t>
                    </m:r>
                    <m:sSubSup>
                      <m:sSubSupPr>
                        <m:ctrlPr>
                          <a:rPr lang="en-US" b="0" i="1" smtClean="0">
                            <a:solidFill>
                              <a:srgbClr val="3413D7"/>
                            </a:solidFill>
                            <a:latin typeface="Cambria Math" panose="02040503050406030204" pitchFamily="18" charset="0"/>
                          </a:rPr>
                        </m:ctrlPr>
                      </m:sSubSupPr>
                      <m:e>
                        <m:r>
                          <m:rPr>
                            <m:sty m:val="p"/>
                          </m:rPr>
                          <a:rPr lang="en-US" b="0" i="0" smtClean="0">
                            <a:solidFill>
                              <a:srgbClr val="3413D7"/>
                            </a:solidFill>
                            <a:latin typeface="Cambria Math" panose="02040503050406030204" pitchFamily="18" charset="0"/>
                          </a:rPr>
                          <m:t>Σ</m:t>
                        </m:r>
                      </m:e>
                      <m:sub>
                        <m:r>
                          <a:rPr lang="en-US" b="0" i="1" smtClean="0">
                            <a:solidFill>
                              <a:srgbClr val="3413D7"/>
                            </a:solidFill>
                            <a:latin typeface="Cambria Math" panose="02040503050406030204" pitchFamily="18" charset="0"/>
                          </a:rPr>
                          <m:t>𝑖</m:t>
                        </m:r>
                      </m:sub>
                      <m:sup>
                        <m:r>
                          <a:rPr lang="en-US" b="0" i="1" smtClean="0">
                            <a:solidFill>
                              <a:srgbClr val="3413D7"/>
                            </a:solidFill>
                            <a:latin typeface="Cambria Math" panose="02040503050406030204" pitchFamily="18" charset="0"/>
                          </a:rPr>
                          <m:t>2</m:t>
                        </m:r>
                      </m:sup>
                    </m:sSubSup>
                    <m:r>
                      <a:rPr lang="en-US" b="0" i="1" smtClean="0">
                        <a:solidFill>
                          <a:srgbClr val="3413D7"/>
                        </a:solidFill>
                        <a:latin typeface="Cambria Math" panose="02040503050406030204" pitchFamily="18" charset="0"/>
                      </a:rPr>
                      <m:t>)</m:t>
                    </m:r>
                  </m:oMath>
                </a14:m>
                <a:r>
                  <a:rPr lang="en-US" dirty="0"/>
                  <a:t>, and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𝐼</m:t>
                        </m:r>
                        <m:r>
                          <a:rPr lang="en-US" b="0" i="1" smtClean="0">
                            <a:solidFill>
                              <a:srgbClr val="3413D7"/>
                            </a:solidFill>
                            <a:latin typeface="Cambria Math" panose="02040503050406030204" pitchFamily="18" charset="0"/>
                          </a:rPr>
                          <m:t>≤</m:t>
                        </m:r>
                        <m:r>
                          <m:rPr>
                            <m:sty m:val="p"/>
                          </m:rPr>
                          <a:rPr lang="en-US" b="0" i="0" smtClean="0">
                            <a:solidFill>
                              <a:srgbClr val="3413D7"/>
                            </a:solidFill>
                            <a:latin typeface="Cambria Math" panose="02040503050406030204" pitchFamily="18" charset="0"/>
                          </a:rPr>
                          <m:t>Σ</m:t>
                        </m:r>
                      </m:e>
                      <m:sub>
                        <m:r>
                          <a:rPr lang="en-US" b="0" i="1" smtClean="0">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𝜎</m:t>
                    </m:r>
                    <m:r>
                      <a:rPr lang="en-US" b="0" i="1" smtClean="0">
                        <a:solidFill>
                          <a:srgbClr val="3413D7"/>
                        </a:solidFill>
                        <a:latin typeface="Cambria Math" panose="02040503050406030204" pitchFamily="18" charset="0"/>
                      </a:rPr>
                      <m:t>𝐼</m:t>
                    </m:r>
                  </m:oMath>
                </a14:m>
                <a:r>
                  <a:rPr lang="en-US" dirty="0"/>
                  <a:t> for some </a:t>
                </a:r>
                <a14:m>
                  <m:oMath xmlns:m="http://schemas.openxmlformats.org/officeDocument/2006/math">
                    <m:r>
                      <a:rPr lang="en-US" b="0" i="1" smtClean="0">
                        <a:solidFill>
                          <a:srgbClr val="3413D7"/>
                        </a:solidFill>
                        <a:latin typeface="Cambria Math" panose="02040503050406030204" pitchFamily="18" charset="0"/>
                      </a:rPr>
                      <m:t>𝜎</m:t>
                    </m:r>
                    <m:r>
                      <a:rPr lang="en-US" b="0" i="1" smtClean="0">
                        <a:solidFill>
                          <a:srgbClr val="3413D7"/>
                        </a:solidFill>
                        <a:latin typeface="Cambria Math" panose="02040503050406030204" pitchFamily="18" charset="0"/>
                      </a:rPr>
                      <m:t>≥1</m:t>
                    </m:r>
                  </m:oMath>
                </a14:m>
                <a:r>
                  <a:rPr lang="en-US" dirty="0"/>
                  <a:t> </a:t>
                </a:r>
              </a:p>
              <a:p>
                <a:endParaRPr lang="en-US" dirty="0"/>
              </a:p>
              <a:p>
                <a:r>
                  <a:rPr lang="en-US" dirty="0"/>
                  <a:t>Nonvanishing component: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𝑝</m:t>
                        </m:r>
                      </m:e>
                      <m:sub>
                        <m:r>
                          <a:rPr lang="en-US" b="0" i="1" smtClean="0">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𝑝</m:t>
                        </m:r>
                      </m:e>
                      <m:sub>
                        <m:r>
                          <a:rPr lang="en-US" b="0" i="1" smtClean="0">
                            <a:solidFill>
                              <a:srgbClr val="3413D7"/>
                            </a:solidFill>
                            <a:latin typeface="Cambria Math" panose="02040503050406030204" pitchFamily="18" charset="0"/>
                          </a:rPr>
                          <m:t>𝑚𝑖𝑛</m:t>
                        </m:r>
                      </m:sub>
                    </m:sSub>
                    <m:d>
                      <m:dPr>
                        <m:ctrlPr>
                          <a:rPr lang="en-US" b="0" i="1" smtClean="0">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𝑖</m:t>
                        </m:r>
                      </m:e>
                    </m:d>
                  </m:oMath>
                </a14:m>
                <a:r>
                  <a:rPr lang="en-US" dirty="0"/>
                  <a:t> for some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𝑝</m:t>
                        </m:r>
                      </m:e>
                      <m:sub>
                        <m:r>
                          <a:rPr lang="en-US" b="0" i="1" smtClean="0">
                            <a:solidFill>
                              <a:srgbClr val="3413D7"/>
                            </a:solidFill>
                            <a:latin typeface="Cambria Math" panose="02040503050406030204" pitchFamily="18" charset="0"/>
                          </a:rPr>
                          <m:t>𝑚𝑖𝑛</m:t>
                        </m:r>
                      </m:sub>
                    </m:sSub>
                    <m:r>
                      <a:rPr lang="en-US" b="0" i="1" smtClean="0">
                        <a:solidFill>
                          <a:srgbClr val="3413D7"/>
                        </a:solidFill>
                        <a:latin typeface="Cambria Math" panose="02040503050406030204" pitchFamily="18" charset="0"/>
                      </a:rPr>
                      <m:t>&gt;0</m:t>
                    </m:r>
                  </m:oMath>
                </a14:m>
                <a:endParaRPr lang="en-US" dirty="0"/>
              </a:p>
              <a:p>
                <a:endParaRPr lang="en-US" dirty="0"/>
              </a:p>
              <a:p>
                <a:r>
                  <a:rPr lang="en-US" dirty="0"/>
                  <a:t>Separation:</a:t>
                </a:r>
                <a14:m>
                  <m:oMath xmlns:m="http://schemas.openxmlformats.org/officeDocument/2006/math">
                    <m:r>
                      <a:rPr lang="en-US" i="1">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𝑤</m:t>
                        </m:r>
                      </m:e>
                      <m:sub>
                        <m:r>
                          <a:rPr lang="en-US" b="0" i="1" smtClean="0">
                            <a:solidFill>
                              <a:srgbClr val="3413D7"/>
                            </a:solidFill>
                            <a:latin typeface="Cambria Math" panose="02040503050406030204" pitchFamily="18" charset="0"/>
                          </a:rPr>
                          <m:t>𝑖</m:t>
                        </m:r>
                      </m:sub>
                    </m:sSub>
                    <m:sSub>
                      <m:sSubPr>
                        <m:ctrlPr>
                          <a:rPr lang="en-US" b="0" i="1" smtClean="0">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b="0" i="1" smtClean="0">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≤1</m:t>
                    </m:r>
                  </m:oMath>
                </a14:m>
                <a:r>
                  <a:rPr lang="en-US" dirty="0"/>
                  <a:t>; for some </a:t>
                </a:r>
                <a14:m>
                  <m:oMath xmlns:m="http://schemas.openxmlformats.org/officeDocument/2006/math">
                    <m:r>
                      <m:rPr>
                        <m:sty m:val="p"/>
                      </m:rPr>
                      <a:rPr lang="en-US" b="0" i="0" smtClean="0">
                        <a:solidFill>
                          <a:srgbClr val="3413D7"/>
                        </a:solidFill>
                        <a:latin typeface="Cambria Math" panose="02040503050406030204" pitchFamily="18" charset="0"/>
                      </a:rPr>
                      <m:t>Δ</m:t>
                    </m:r>
                    <m:r>
                      <a:rPr lang="en-US" b="0" i="1" smtClean="0">
                        <a:solidFill>
                          <a:srgbClr val="3413D7"/>
                        </a:solidFill>
                        <a:latin typeface="Cambria Math" panose="02040503050406030204" pitchFamily="18" charset="0"/>
                      </a:rPr>
                      <m:t>∈</m:t>
                    </m:r>
                    <m:d>
                      <m:dPr>
                        <m:ctrlPr>
                          <a:rPr lang="en-US" b="0" i="1" smtClean="0">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0,1</m:t>
                        </m:r>
                      </m:e>
                    </m:d>
                    <m:r>
                      <a:rPr lang="en-US" b="0" i="1" smtClean="0">
                        <a:solidFill>
                          <a:srgbClr val="3413D7"/>
                        </a:solidFill>
                        <a:latin typeface="Cambria Math" panose="02040503050406030204" pitchFamily="18" charset="0"/>
                      </a:rPr>
                      <m:t>,</m:t>
                    </m:r>
                  </m:oMath>
                </a14:m>
                <a:r>
                  <a:rPr lang="en-US" dirty="0"/>
                  <a:t> </a:t>
                </a:r>
                <a14:m>
                  <m:oMath xmlns:m="http://schemas.openxmlformats.org/officeDocument/2006/math">
                    <m:r>
                      <a:rPr lang="en-US"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𝑤</m:t>
                        </m:r>
                      </m:e>
                      <m:sub>
                        <m:r>
                          <a:rPr lang="en-US" b="0" i="1" smtClean="0">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𝑤</m:t>
                        </m:r>
                      </m:e>
                      <m:sub>
                        <m:r>
                          <a:rPr lang="en-US" b="0" i="1" smtClean="0">
                            <a:solidFill>
                              <a:srgbClr val="3413D7"/>
                            </a:solidFill>
                            <a:latin typeface="Cambria Math" panose="02040503050406030204" pitchFamily="18" charset="0"/>
                          </a:rPr>
                          <m:t>𝑗</m:t>
                        </m:r>
                      </m:sub>
                    </m:sSub>
                    <m:sSub>
                      <m:sSubPr>
                        <m:ctrlPr>
                          <a:rPr lang="en-US" b="0" i="1" smtClean="0">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b="0" i="1" smtClean="0">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 ≥</m:t>
                    </m:r>
                    <m:r>
                      <m:rPr>
                        <m:sty m:val="p"/>
                      </m:rPr>
                      <a:rPr lang="en-US" b="0" i="0" smtClean="0">
                        <a:solidFill>
                          <a:srgbClr val="3413D7"/>
                        </a:solidFill>
                        <a:latin typeface="Cambria Math" panose="02040503050406030204" pitchFamily="18" charset="0"/>
                      </a:rPr>
                      <m:t>Δ</m:t>
                    </m:r>
                  </m:oMath>
                </a14:m>
                <a:r>
                  <a:rPr lang="en-US" dirty="0"/>
                  <a:t> for any </a:t>
                </a:r>
                <a14:m>
                  <m:oMath xmlns:m="http://schemas.openxmlformats.org/officeDocument/2006/math">
                    <m:r>
                      <a:rPr lang="en-US" b="0" i="1" smtClean="0">
                        <a:solidFill>
                          <a:srgbClr val="3413D7"/>
                        </a:solidFill>
                        <a:latin typeface="Cambria Math" panose="02040503050406030204" pitchFamily="18" charset="0"/>
                      </a:rPr>
                      <m:t>𝑖</m:t>
                    </m:r>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𝑗</m:t>
                    </m:r>
                  </m:oMath>
                </a14:m>
                <a:r>
                  <a:rPr lang="en-US" dirty="0"/>
                  <a:t>.</a:t>
                </a:r>
              </a:p>
            </p:txBody>
          </p:sp>
        </mc:Choice>
        <mc:Fallback xmlns="">
          <p:sp>
            <p:nvSpPr>
              <p:cNvPr id="3" name="Content Placeholder 2">
                <a:extLst>
                  <a:ext uri="{FF2B5EF4-FFF2-40B4-BE49-F238E27FC236}">
                    <a16:creationId xmlns:a16="http://schemas.microsoft.com/office/drawing/2014/main" id="{D18AFDB5-E926-4739-97FA-C2F0817AEEAC}"/>
                  </a:ext>
                </a:extLst>
              </p:cNvPr>
              <p:cNvSpPr>
                <a:spLocks noGrp="1" noRot="1" noChangeAspect="1" noMove="1" noResize="1" noEditPoints="1" noAdjustHandles="1" noChangeArrowheads="1" noChangeShapeType="1" noTextEdit="1"/>
              </p:cNvSpPr>
              <p:nvPr>
                <p:ph idx="1"/>
              </p:nvPr>
            </p:nvSpPr>
            <p:spPr>
              <a:xfrm>
                <a:off x="457200" y="1600200"/>
                <a:ext cx="8458200" cy="4876800"/>
              </a:xfrm>
              <a:blipFill>
                <a:blip r:embed="rId3"/>
                <a:stretch>
                  <a:fillRect l="-648" t="-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4718214-FB00-47E6-81FC-FE2730A2DA52}"/>
              </a:ext>
            </a:extLst>
          </p:cNvPr>
          <p:cNvSpPr>
            <a:spLocks noGrp="1"/>
          </p:cNvSpPr>
          <p:nvPr>
            <p:ph type="sldNum" sz="quarter" idx="12"/>
          </p:nvPr>
        </p:nvSpPr>
        <p:spPr/>
        <p:txBody>
          <a:bodyPr/>
          <a:lstStyle/>
          <a:p>
            <a:fld id="{2211CC9C-8413-1143-B9F8-DBC8CA0D4AC1}" type="slidenum">
              <a:rPr lang="en-US" smtClean="0"/>
              <a:t>10</a:t>
            </a:fld>
            <a:endParaRPr lang="en-US"/>
          </a:p>
        </p:txBody>
      </p:sp>
    </p:spTree>
    <p:extLst>
      <p:ext uri="{BB962C8B-B14F-4D97-AF65-F5344CB8AC3E}">
        <p14:creationId xmlns:p14="http://schemas.microsoft.com/office/powerpoint/2010/main" val="24135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5875-40DB-4C0C-B89D-621F190A2FFF}"/>
              </a:ext>
            </a:extLst>
          </p:cNvPr>
          <p:cNvSpPr>
            <a:spLocks noGrp="1"/>
          </p:cNvSpPr>
          <p:nvPr>
            <p:ph type="title"/>
          </p:nvPr>
        </p:nvSpPr>
        <p:spPr/>
        <p:txBody>
          <a:bodyPr/>
          <a:lstStyle/>
          <a:p>
            <a:r>
              <a:rPr lang="en-US" dirty="0"/>
              <a:t>Main Result</a:t>
            </a:r>
          </a:p>
        </p:txBody>
      </p:sp>
      <p:sp>
        <p:nvSpPr>
          <p:cNvPr id="4" name="Slide Number Placeholder 3">
            <a:extLst>
              <a:ext uri="{FF2B5EF4-FFF2-40B4-BE49-F238E27FC236}">
                <a16:creationId xmlns:a16="http://schemas.microsoft.com/office/drawing/2014/main" id="{27A2776D-F9FA-42A8-A77E-3008AAD3D1F9}"/>
              </a:ext>
            </a:extLst>
          </p:cNvPr>
          <p:cNvSpPr>
            <a:spLocks noGrp="1"/>
          </p:cNvSpPr>
          <p:nvPr>
            <p:ph type="sldNum" sz="quarter" idx="12"/>
          </p:nvPr>
        </p:nvSpPr>
        <p:spPr/>
        <p:txBody>
          <a:bodyPr/>
          <a:lstStyle/>
          <a:p>
            <a:fld id="{2211CC9C-8413-1143-B9F8-DBC8CA0D4AC1}" type="slidenum">
              <a:rPr lang="en-US" smtClean="0"/>
              <a:t>11</a:t>
            </a:fld>
            <a:endParaRPr lang="en-US"/>
          </a:p>
        </p:txBody>
      </p:sp>
      <p:sp>
        <p:nvSpPr>
          <p:cNvPr id="3" name="TextBox 2">
            <a:extLst>
              <a:ext uri="{FF2B5EF4-FFF2-40B4-BE49-F238E27FC236}">
                <a16:creationId xmlns:a16="http://schemas.microsoft.com/office/drawing/2014/main" id="{A1505249-1BAB-4424-AD16-3CF8CBC51C18}"/>
              </a:ext>
            </a:extLst>
          </p:cNvPr>
          <p:cNvSpPr txBox="1"/>
          <p:nvPr/>
        </p:nvSpPr>
        <p:spPr>
          <a:xfrm flipH="1">
            <a:off x="784859" y="4114800"/>
            <a:ext cx="757428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Global convergence, recovery to any accuracy</a:t>
            </a:r>
          </a:p>
          <a:p>
            <a:pPr marL="342900" indent="-342900">
              <a:buFont typeface="Arial" panose="020B0604020202020204" pitchFamily="34" charset="0"/>
              <a:buChar char="•"/>
            </a:pPr>
            <a:r>
              <a:rPr lang="en-US" sz="2400" dirty="0"/>
              <a:t>Sample/Computational complexity has nearly optimal dependence on the dimension</a:t>
            </a:r>
          </a:p>
          <a:p>
            <a:pPr marL="342900" indent="-342900">
              <a:buFont typeface="Arial" panose="020B0604020202020204" pitchFamily="34" charset="0"/>
              <a:buChar char="•"/>
            </a:pPr>
            <a:r>
              <a:rPr lang="en-US" sz="2400" dirty="0"/>
              <a:t>Exponential dependence on #components</a:t>
            </a:r>
          </a:p>
        </p:txBody>
      </p:sp>
      <p:pic>
        <p:nvPicPr>
          <p:cNvPr id="8" name="Content Placeholder 7" descr="A screenshot of a cell phone&#10;&#10;Description generated with very high confidence">
            <a:extLst>
              <a:ext uri="{FF2B5EF4-FFF2-40B4-BE49-F238E27FC236}">
                <a16:creationId xmlns:a16="http://schemas.microsoft.com/office/drawing/2014/main" id="{5E6C598C-8C5C-49A8-A5C8-751E3E0D0D1A}"/>
              </a:ext>
            </a:extLst>
          </p:cNvPr>
          <p:cNvPicPr>
            <a:picLocks noGrp="1" noChangeAspect="1"/>
          </p:cNvPicPr>
          <p:nvPr>
            <p:ph idx="1"/>
          </p:nvPr>
        </p:nvPicPr>
        <p:blipFill>
          <a:blip r:embed="rId3"/>
          <a:stretch>
            <a:fillRect/>
          </a:stretch>
        </p:blipFill>
        <p:spPr>
          <a:xfrm>
            <a:off x="0" y="1801865"/>
            <a:ext cx="9067800" cy="1627135"/>
          </a:xfrm>
        </p:spPr>
      </p:pic>
    </p:spTree>
    <p:extLst>
      <p:ext uri="{BB962C8B-B14F-4D97-AF65-F5344CB8AC3E}">
        <p14:creationId xmlns:p14="http://schemas.microsoft.com/office/powerpoint/2010/main" val="36032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ABE6-BD43-42EB-A279-95D644C7A9CF}"/>
              </a:ext>
            </a:extLst>
          </p:cNvPr>
          <p:cNvSpPr>
            <a:spLocks noGrp="1"/>
          </p:cNvSpPr>
          <p:nvPr>
            <p:ph type="title"/>
          </p:nvPr>
        </p:nvSpPr>
        <p:spPr/>
        <p:txBody>
          <a:bodyPr/>
          <a:lstStyle/>
          <a:p>
            <a:r>
              <a:rPr lang="en-US" dirty="0"/>
              <a:t>Comparison with Existing Work</a:t>
            </a:r>
          </a:p>
        </p:txBody>
      </p:sp>
      <p:sp>
        <p:nvSpPr>
          <p:cNvPr id="4" name="Slide Number Placeholder 3">
            <a:extLst>
              <a:ext uri="{FF2B5EF4-FFF2-40B4-BE49-F238E27FC236}">
                <a16:creationId xmlns:a16="http://schemas.microsoft.com/office/drawing/2014/main" id="{63F0C4D5-B11A-479D-B853-4FCC2DA066AB}"/>
              </a:ext>
            </a:extLst>
          </p:cNvPr>
          <p:cNvSpPr>
            <a:spLocks noGrp="1"/>
          </p:cNvSpPr>
          <p:nvPr>
            <p:ph type="sldNum" sz="quarter" idx="12"/>
          </p:nvPr>
        </p:nvSpPr>
        <p:spPr/>
        <p:txBody>
          <a:bodyPr/>
          <a:lstStyle/>
          <a:p>
            <a:fld id="{2211CC9C-8413-1143-B9F8-DBC8CA0D4AC1}" type="slidenum">
              <a:rPr lang="en-US" smtClean="0"/>
              <a:t>12</a:t>
            </a:fld>
            <a:endParaRPr lang="en-US"/>
          </a:p>
        </p:txBody>
      </p:sp>
      <p:sp>
        <p:nvSpPr>
          <p:cNvPr id="7" name="TextBox 6">
            <a:extLst>
              <a:ext uri="{FF2B5EF4-FFF2-40B4-BE49-F238E27FC236}">
                <a16:creationId xmlns:a16="http://schemas.microsoft.com/office/drawing/2014/main" id="{799BABDC-22C4-4845-9A78-11FEB44309F0}"/>
              </a:ext>
            </a:extLst>
          </p:cNvPr>
          <p:cNvSpPr txBox="1"/>
          <p:nvPr/>
        </p:nvSpPr>
        <p:spPr>
          <a:xfrm flipH="1">
            <a:off x="784859" y="4503003"/>
            <a:ext cx="75742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Our assumptions are cleaner and more general</a:t>
            </a:r>
          </a:p>
          <a:p>
            <a:pPr marL="342900" indent="-342900">
              <a:buFont typeface="Arial" panose="020B0604020202020204" pitchFamily="34" charset="0"/>
              <a:buChar char="•"/>
            </a:pPr>
            <a:r>
              <a:rPr lang="en-US" sz="2400" dirty="0"/>
              <a:t>Better sample/computational complexity </a:t>
            </a:r>
          </a:p>
        </p:txBody>
      </p:sp>
      <p:pic>
        <p:nvPicPr>
          <p:cNvPr id="9" name="Content Placeholder 8" descr="A screenshot of a cell phone&#10;&#10;Description generated with very high confidence">
            <a:extLst>
              <a:ext uri="{FF2B5EF4-FFF2-40B4-BE49-F238E27FC236}">
                <a16:creationId xmlns:a16="http://schemas.microsoft.com/office/drawing/2014/main" id="{65F91EF7-F229-436E-8E12-3D808F30CF16}"/>
              </a:ext>
            </a:extLst>
          </p:cNvPr>
          <p:cNvPicPr>
            <a:picLocks noGrp="1" noChangeAspect="1"/>
          </p:cNvPicPr>
          <p:nvPr>
            <p:ph idx="1"/>
          </p:nvPr>
        </p:nvPicPr>
        <p:blipFill>
          <a:blip r:embed="rId3"/>
          <a:stretch>
            <a:fillRect/>
          </a:stretch>
        </p:blipFill>
        <p:spPr>
          <a:xfrm>
            <a:off x="-52717" y="1838301"/>
            <a:ext cx="9233888" cy="2276521"/>
          </a:xfrm>
        </p:spPr>
      </p:pic>
    </p:spTree>
    <p:extLst>
      <p:ext uri="{BB962C8B-B14F-4D97-AF65-F5344CB8AC3E}">
        <p14:creationId xmlns:p14="http://schemas.microsoft.com/office/powerpoint/2010/main" val="286988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53DF-75D8-487C-AB8B-C60F548B9886}"/>
              </a:ext>
            </a:extLst>
          </p:cNvPr>
          <p:cNvSpPr>
            <a:spLocks noGrp="1"/>
          </p:cNvSpPr>
          <p:nvPr>
            <p:ph type="title"/>
          </p:nvPr>
        </p:nvSpPr>
        <p:spPr>
          <a:xfrm>
            <a:off x="457200" y="468086"/>
            <a:ext cx="8229600" cy="990600"/>
          </a:xfrm>
        </p:spPr>
        <p:txBody>
          <a:bodyPr/>
          <a:lstStyle/>
          <a:p>
            <a:r>
              <a:rPr lang="en-US" dirty="0"/>
              <a:t>Algorithm/Analysis Overview</a:t>
            </a:r>
          </a:p>
        </p:txBody>
      </p:sp>
      <p:sp>
        <p:nvSpPr>
          <p:cNvPr id="3" name="Content Placeholder 2">
            <a:extLst>
              <a:ext uri="{FF2B5EF4-FFF2-40B4-BE49-F238E27FC236}">
                <a16:creationId xmlns:a16="http://schemas.microsoft.com/office/drawing/2014/main" id="{5A7F306C-2DD9-424B-84D5-208074E0E8E8}"/>
              </a:ext>
            </a:extLst>
          </p:cNvPr>
          <p:cNvSpPr>
            <a:spLocks noGrp="1"/>
          </p:cNvSpPr>
          <p:nvPr>
            <p:ph idx="1"/>
          </p:nvPr>
        </p:nvSpPr>
        <p:spPr/>
        <p:txBody>
          <a:bodyPr/>
          <a:lstStyle/>
          <a:p>
            <a:r>
              <a:rPr lang="en-US" dirty="0"/>
              <a:t>Let’s focus on learning one of the regression weights </a:t>
            </a:r>
          </a:p>
          <a:p>
            <a:pPr lvl="1"/>
            <a:r>
              <a:rPr lang="en-US" dirty="0"/>
              <a:t>Once learned, can remove points from that component and repeat</a:t>
            </a:r>
          </a:p>
          <a:p>
            <a:endParaRPr lang="en-US" dirty="0"/>
          </a:p>
          <a:p>
            <a:r>
              <a:rPr lang="en-US" dirty="0"/>
              <a:t>Two phases for learning one weight</a:t>
            </a:r>
          </a:p>
          <a:p>
            <a:pPr lvl="1"/>
            <a:r>
              <a:rPr lang="en-US" dirty="0">
                <a:solidFill>
                  <a:srgbClr val="D2533C"/>
                </a:solidFill>
              </a:rPr>
              <a:t>Moment Descent</a:t>
            </a:r>
            <a:r>
              <a:rPr lang="en-US" dirty="0"/>
              <a:t> to get a warm start</a:t>
            </a:r>
          </a:p>
          <a:p>
            <a:pPr lvl="2"/>
            <a:r>
              <a:rPr lang="en-US" dirty="0"/>
              <a:t>Method of Moments for incremental update</a:t>
            </a:r>
          </a:p>
          <a:p>
            <a:pPr lvl="1"/>
            <a:r>
              <a:rPr lang="en-US" dirty="0">
                <a:solidFill>
                  <a:srgbClr val="D2533C"/>
                </a:solidFill>
              </a:rPr>
              <a:t>Gradient Descent</a:t>
            </a:r>
            <a:r>
              <a:rPr lang="en-US" dirty="0"/>
              <a:t> to get an accurate solution</a:t>
            </a:r>
          </a:p>
          <a:p>
            <a:pPr lvl="2"/>
            <a:r>
              <a:rPr lang="en-US" dirty="0"/>
              <a:t>Specific designed concave objective function</a:t>
            </a:r>
          </a:p>
          <a:p>
            <a:pPr lvl="1"/>
            <a:r>
              <a:rPr lang="en-US" dirty="0"/>
              <a:t> </a:t>
            </a:r>
          </a:p>
        </p:txBody>
      </p:sp>
      <p:sp>
        <p:nvSpPr>
          <p:cNvPr id="4" name="Slide Number Placeholder 3">
            <a:extLst>
              <a:ext uri="{FF2B5EF4-FFF2-40B4-BE49-F238E27FC236}">
                <a16:creationId xmlns:a16="http://schemas.microsoft.com/office/drawing/2014/main" id="{1FF7B9F3-13F9-4372-9374-1594DCD5E395}"/>
              </a:ext>
            </a:extLst>
          </p:cNvPr>
          <p:cNvSpPr>
            <a:spLocks noGrp="1"/>
          </p:cNvSpPr>
          <p:nvPr>
            <p:ph type="sldNum" sz="quarter" idx="12"/>
          </p:nvPr>
        </p:nvSpPr>
        <p:spPr/>
        <p:txBody>
          <a:bodyPr/>
          <a:lstStyle/>
          <a:p>
            <a:fld id="{2211CC9C-8413-1143-B9F8-DBC8CA0D4AC1}" type="slidenum">
              <a:rPr lang="en-US" smtClean="0"/>
              <a:t>13</a:t>
            </a:fld>
            <a:endParaRPr lang="en-US"/>
          </a:p>
        </p:txBody>
      </p:sp>
    </p:spTree>
    <p:extLst>
      <p:ext uri="{BB962C8B-B14F-4D97-AF65-F5344CB8AC3E}">
        <p14:creationId xmlns:p14="http://schemas.microsoft.com/office/powerpoint/2010/main" val="321702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Maintain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𝑎</m:t>
                        </m:r>
                      </m:e>
                      <m:sub>
                        <m:r>
                          <a:rPr lang="en-US" b="0" i="1" smtClean="0">
                            <a:solidFill>
                              <a:srgbClr val="3413D7"/>
                            </a:solidFill>
                            <a:latin typeface="Cambria Math" panose="02040503050406030204" pitchFamily="18" charset="0"/>
                          </a:rPr>
                          <m:t>𝑡</m:t>
                        </m:r>
                      </m:sub>
                    </m:sSub>
                  </m:oMath>
                </a14:m>
                <a:r>
                  <a:rPr lang="en-US" dirty="0"/>
                  <a:t> at iteration </a:t>
                </a:r>
                <a14:m>
                  <m:oMath xmlns:m="http://schemas.openxmlformats.org/officeDocument/2006/math">
                    <m:r>
                      <a:rPr lang="en-US" b="0" i="1" smtClean="0">
                        <a:solidFill>
                          <a:srgbClr val="3413D7"/>
                        </a:solidFill>
                        <a:latin typeface="Cambria Math" panose="02040503050406030204" pitchFamily="18" charset="0"/>
                      </a:rPr>
                      <m:t>𝑡</m:t>
                    </m:r>
                  </m:oMath>
                </a14:m>
                <a:r>
                  <a:rPr lang="en-US" dirty="0"/>
                  <a:t>, and update it by</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r>
                            <a:rPr lang="en-US" b="0" i="1" smtClean="0">
                              <a:solidFill>
                                <a:srgbClr val="3413D7"/>
                              </a:solidFill>
                              <a:latin typeface="Cambria Math" panose="02040503050406030204" pitchFamily="18" charset="0"/>
                            </a:rPr>
                            <m:t>+1</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𝑎</m:t>
                          </m:r>
                        </m:e>
                        <m:sub>
                          <m:r>
                            <a:rPr lang="en-US" b="0" i="1" smtClean="0">
                              <a:solidFill>
                                <a:srgbClr val="3413D7"/>
                              </a:solidFill>
                              <a:latin typeface="Cambria Math" panose="02040503050406030204" pitchFamily="18" charset="0"/>
                            </a:rPr>
                            <m:t>𝑡</m:t>
                          </m:r>
                        </m:sub>
                      </m:sSub>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𝜂</m:t>
                      </m:r>
                      <m:r>
                        <a:rPr lang="en-US" b="0" i="1" smtClean="0">
                          <a:solidFill>
                            <a:srgbClr val="3413D7"/>
                          </a:solidFill>
                          <a:latin typeface="Cambria Math" panose="02040503050406030204" pitchFamily="18" charset="0"/>
                        </a:rPr>
                        <m:t> </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𝑟</m:t>
                          </m:r>
                        </m:e>
                        <m:sub>
                          <m:r>
                            <a:rPr lang="en-US" b="0" i="1" smtClean="0">
                              <a:solidFill>
                                <a:srgbClr val="3413D7"/>
                              </a:solidFill>
                              <a:latin typeface="Cambria Math" panose="02040503050406030204" pitchFamily="18" charset="0"/>
                            </a:rPr>
                            <m:t>𝑡</m:t>
                          </m:r>
                        </m:sub>
                      </m:sSub>
                    </m:oMath>
                  </m:oMathPara>
                </a14:m>
                <a:endParaRPr lang="en-US" dirty="0"/>
              </a:p>
              <a:p>
                <a:pPr marL="0" indent="0">
                  <a:buNone/>
                </a:pPr>
                <a:r>
                  <a:rPr lang="en-US" dirty="0"/>
                  <a:t>  so that </a:t>
                </a:r>
                <a14:m>
                  <m:oMath xmlns:m="http://schemas.openxmlformats.org/officeDocument/2006/math">
                    <m:limLow>
                      <m:limLowPr>
                        <m:ctrlPr>
                          <a:rPr lang="en-US" b="0" i="1" smtClean="0">
                            <a:solidFill>
                              <a:srgbClr val="3413D7"/>
                            </a:solidFill>
                            <a:latin typeface="Cambria Math" panose="02040503050406030204" pitchFamily="18" charset="0"/>
                          </a:rPr>
                        </m:ctrlPr>
                      </m:limLowPr>
                      <m:e>
                        <m:r>
                          <m:rPr>
                            <m:sty m:val="p"/>
                          </m:rPr>
                          <a:rPr lang="en-US" b="0" i="0" smtClean="0">
                            <a:solidFill>
                              <a:srgbClr val="3413D7"/>
                            </a:solidFill>
                            <a:latin typeface="Cambria Math" panose="02040503050406030204" pitchFamily="18" charset="0"/>
                          </a:rPr>
                          <m:t>min</m:t>
                        </m:r>
                      </m:e>
                      <m:lim>
                        <m:r>
                          <a:rPr lang="en-US" b="0" i="1" smtClean="0">
                            <a:solidFill>
                              <a:srgbClr val="3413D7"/>
                            </a:solidFill>
                            <a:latin typeface="Cambria Math" panose="02040503050406030204" pitchFamily="18" charset="0"/>
                          </a:rPr>
                          <m:t>𝑖</m:t>
                        </m:r>
                      </m:lim>
                    </m:limLow>
                    <m:r>
                      <a:rPr lang="en-US" b="0" i="1" smtClean="0">
                        <a:solidFill>
                          <a:srgbClr val="3413D7"/>
                        </a:solidFill>
                        <a:latin typeface="Cambria Math" panose="02040503050406030204" pitchFamily="18" charset="0"/>
                      </a:rPr>
                      <m:t>{</m:t>
                    </m:r>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b="0" i="1" smtClean="0">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b="0" i="1" smtClean="0">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m:t>
                    </m:r>
                  </m:oMath>
                </a14:m>
                <a:r>
                  <a:rPr lang="en-US" dirty="0"/>
                  <a:t> gets smaller and smaller</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14</a:t>
            </a:fld>
            <a:endParaRPr lang="en-US"/>
          </a:p>
        </p:txBody>
      </p:sp>
    </p:spTree>
    <p:extLst>
      <p:ext uri="{BB962C8B-B14F-4D97-AF65-F5344CB8AC3E}">
        <p14:creationId xmlns:p14="http://schemas.microsoft.com/office/powerpoint/2010/main" val="416275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Maintain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𝑎</m:t>
                        </m:r>
                      </m:e>
                      <m:sub>
                        <m:r>
                          <a:rPr lang="en-US" b="0" i="1" smtClean="0">
                            <a:solidFill>
                              <a:srgbClr val="3413D7"/>
                            </a:solidFill>
                            <a:latin typeface="Cambria Math" panose="02040503050406030204" pitchFamily="18" charset="0"/>
                          </a:rPr>
                          <m:t>𝑡</m:t>
                        </m:r>
                      </m:sub>
                    </m:sSub>
                  </m:oMath>
                </a14:m>
                <a:r>
                  <a:rPr lang="en-US" dirty="0"/>
                  <a:t> at iteration </a:t>
                </a:r>
                <a14:m>
                  <m:oMath xmlns:m="http://schemas.openxmlformats.org/officeDocument/2006/math">
                    <m:r>
                      <a:rPr lang="en-US" b="0" i="1" smtClean="0">
                        <a:solidFill>
                          <a:srgbClr val="3413D7"/>
                        </a:solidFill>
                        <a:latin typeface="Cambria Math" panose="02040503050406030204" pitchFamily="18" charset="0"/>
                      </a:rPr>
                      <m:t>𝑡</m:t>
                    </m:r>
                  </m:oMath>
                </a14:m>
                <a:r>
                  <a:rPr lang="en-US" dirty="0"/>
                  <a:t>, and update it by</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r>
                            <a:rPr lang="en-US" b="0" i="1" smtClean="0">
                              <a:solidFill>
                                <a:srgbClr val="3413D7"/>
                              </a:solidFill>
                              <a:latin typeface="Cambria Math" panose="02040503050406030204" pitchFamily="18" charset="0"/>
                            </a:rPr>
                            <m:t>+1</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𝑎</m:t>
                          </m:r>
                        </m:e>
                        <m:sub>
                          <m:r>
                            <a:rPr lang="en-US" b="0" i="1" smtClean="0">
                              <a:solidFill>
                                <a:srgbClr val="3413D7"/>
                              </a:solidFill>
                              <a:latin typeface="Cambria Math" panose="02040503050406030204" pitchFamily="18" charset="0"/>
                            </a:rPr>
                            <m:t>𝑡</m:t>
                          </m:r>
                        </m:sub>
                      </m:sSub>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𝜂</m:t>
                      </m:r>
                      <m:r>
                        <a:rPr lang="en-US" b="0" i="1" smtClean="0">
                          <a:solidFill>
                            <a:srgbClr val="3413D7"/>
                          </a:solidFill>
                          <a:latin typeface="Cambria Math" panose="02040503050406030204" pitchFamily="18" charset="0"/>
                        </a:rPr>
                        <m:t> </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𝑟</m:t>
                          </m:r>
                        </m:e>
                        <m:sub>
                          <m:r>
                            <a:rPr lang="en-US" b="0" i="1" smtClean="0">
                              <a:solidFill>
                                <a:srgbClr val="3413D7"/>
                              </a:solidFill>
                              <a:latin typeface="Cambria Math" panose="02040503050406030204" pitchFamily="18" charset="0"/>
                            </a:rPr>
                            <m:t>𝑡</m:t>
                          </m:r>
                        </m:sub>
                      </m:sSub>
                    </m:oMath>
                  </m:oMathPara>
                </a14:m>
                <a:endParaRPr lang="en-US" dirty="0"/>
              </a:p>
              <a:p>
                <a:pPr marL="0" indent="0">
                  <a:buNone/>
                </a:pPr>
                <a:r>
                  <a:rPr lang="en-US" dirty="0"/>
                  <a:t>  so that </a:t>
                </a:r>
                <a14:m>
                  <m:oMath xmlns:m="http://schemas.openxmlformats.org/officeDocument/2006/math">
                    <m:limLow>
                      <m:limLowPr>
                        <m:ctrlPr>
                          <a:rPr lang="en-US" b="0" i="1" smtClean="0">
                            <a:solidFill>
                              <a:srgbClr val="3413D7"/>
                            </a:solidFill>
                            <a:latin typeface="Cambria Math" panose="02040503050406030204" pitchFamily="18" charset="0"/>
                          </a:rPr>
                        </m:ctrlPr>
                      </m:limLowPr>
                      <m:e>
                        <m:r>
                          <m:rPr>
                            <m:sty m:val="p"/>
                          </m:rPr>
                          <a:rPr lang="en-US" b="0" i="0" smtClean="0">
                            <a:solidFill>
                              <a:srgbClr val="3413D7"/>
                            </a:solidFill>
                            <a:latin typeface="Cambria Math" panose="02040503050406030204" pitchFamily="18" charset="0"/>
                          </a:rPr>
                          <m:t>min</m:t>
                        </m:r>
                      </m:e>
                      <m:lim>
                        <m:r>
                          <a:rPr lang="en-US" b="0" i="1" smtClean="0">
                            <a:solidFill>
                              <a:srgbClr val="3413D7"/>
                            </a:solidFill>
                            <a:latin typeface="Cambria Math" panose="02040503050406030204" pitchFamily="18" charset="0"/>
                          </a:rPr>
                          <m:t>𝑖</m:t>
                        </m:r>
                      </m:lim>
                    </m:limLow>
                    <m:r>
                      <a:rPr lang="en-US" b="0" i="1" smtClean="0">
                        <a:solidFill>
                          <a:srgbClr val="3413D7"/>
                        </a:solidFill>
                        <a:latin typeface="Cambria Math" panose="02040503050406030204" pitchFamily="18" charset="0"/>
                      </a:rPr>
                      <m:t>{</m:t>
                    </m:r>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b="0" i="1" smtClean="0">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b="0" i="1" smtClean="0">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m:t>
                    </m:r>
                  </m:oMath>
                </a14:m>
                <a:r>
                  <a:rPr lang="en-US" dirty="0"/>
                  <a:t> gets smaller and smaller</a:t>
                </a:r>
              </a:p>
              <a:p>
                <a:endParaRPr lang="en-US" dirty="0"/>
              </a:p>
              <a:p>
                <a:r>
                  <a:rPr lang="en-US" dirty="0">
                    <a:solidFill>
                      <a:srgbClr val="D2533C"/>
                    </a:solidFill>
                  </a:rPr>
                  <a:t>First attempt:</a:t>
                </a:r>
                <a:r>
                  <a:rPr lang="en-US" dirty="0"/>
                  <a:t>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𝑟</m:t>
                        </m:r>
                      </m:e>
                      <m:sub>
                        <m:r>
                          <a:rPr lang="en-US" b="0" i="1" smtClean="0">
                            <a:solidFill>
                              <a:srgbClr val="3413D7"/>
                            </a:solidFill>
                            <a:latin typeface="Cambria Math" panose="02040503050406030204" pitchFamily="18" charset="0"/>
                          </a:rPr>
                          <m:t>𝑡</m:t>
                        </m:r>
                      </m:sub>
                    </m:sSub>
                    <m:r>
                      <a:rPr lang="en-US" b="0" i="1" smtClean="0">
                        <a:solidFill>
                          <a:srgbClr val="3413D7"/>
                        </a:solidFill>
                        <a:latin typeface="Cambria Math" panose="02040503050406030204" pitchFamily="18" charset="0"/>
                      </a:rPr>
                      <m:t> ~ </m:t>
                    </m:r>
                    <m:r>
                      <a:rPr lang="en-US" b="0" i="1" smtClean="0">
                        <a:solidFill>
                          <a:srgbClr val="3413D7"/>
                        </a:solidFill>
                        <a:latin typeface="Cambria Math" panose="02040503050406030204" pitchFamily="18" charset="0"/>
                      </a:rPr>
                      <m:t>𝑁</m:t>
                    </m:r>
                    <m:r>
                      <a:rPr lang="en-US" b="0" i="1" smtClean="0">
                        <a:solidFill>
                          <a:srgbClr val="3413D7"/>
                        </a:solidFill>
                        <a:latin typeface="Cambria Math" panose="02040503050406030204" pitchFamily="18" charset="0"/>
                      </a:rPr>
                      <m:t>(0,</m:t>
                    </m:r>
                    <m:r>
                      <a:rPr lang="en-US" b="0" i="1" smtClean="0">
                        <a:solidFill>
                          <a:srgbClr val="3413D7"/>
                        </a:solidFill>
                        <a:latin typeface="Cambria Math" panose="02040503050406030204" pitchFamily="18" charset="0"/>
                      </a:rPr>
                      <m:t>𝐼</m:t>
                    </m:r>
                    <m:r>
                      <a:rPr lang="en-US" b="0" i="1" smtClean="0">
                        <a:solidFill>
                          <a:srgbClr val="3413D7"/>
                        </a:solidFill>
                        <a:latin typeface="Cambria Math" panose="02040503050406030204" pitchFamily="18" charset="0"/>
                      </a:rPr>
                      <m:t>)</m:t>
                    </m:r>
                  </m:oMath>
                </a14:m>
                <a:r>
                  <a:rPr lang="en-US" dirty="0"/>
                  <a:t> is a random direction</a:t>
                </a:r>
              </a:p>
              <a:p>
                <a:r>
                  <a:rPr lang="en-US" b="0" dirty="0"/>
                  <a:t>with prob &gt;1/4,</a:t>
                </a:r>
                <a:r>
                  <a:rPr lang="en-US" b="0" dirty="0">
                    <a:solidFill>
                      <a:srgbClr val="3413D7"/>
                    </a:solidFill>
                  </a:rPr>
                  <a:t>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𝑟</m:t>
                        </m:r>
                      </m:e>
                      <m:sub>
                        <m:r>
                          <a:rPr lang="en-US" b="0" i="1" smtClean="0">
                            <a:solidFill>
                              <a:srgbClr val="3413D7"/>
                            </a:solidFill>
                            <a:latin typeface="Cambria Math" panose="02040503050406030204" pitchFamily="18" charset="0"/>
                          </a:rPr>
                          <m:t>𝑡</m:t>
                        </m:r>
                      </m:sub>
                    </m:sSub>
                  </m:oMath>
                </a14:m>
                <a:r>
                  <a:rPr lang="en-US" dirty="0"/>
                  <a:t> is positively correlated with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𝑤</m:t>
                        </m:r>
                      </m:e>
                      <m:sub>
                        <m:r>
                          <a:rPr lang="en-US" b="0" i="1" smtClean="0">
                            <a:solidFill>
                              <a:srgbClr val="3413D7"/>
                            </a:solidFill>
                            <a:latin typeface="Cambria Math" panose="02040503050406030204" pitchFamily="18" charset="0"/>
                          </a:rPr>
                          <m:t>𝑗</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𝑎</m:t>
                        </m:r>
                      </m:e>
                      <m:sub>
                        <m:r>
                          <a:rPr lang="en-US" b="0" i="1" smtClean="0">
                            <a:solidFill>
                              <a:srgbClr val="3413D7"/>
                            </a:solidFill>
                            <a:latin typeface="Cambria Math" panose="02040503050406030204" pitchFamily="18" charset="0"/>
                          </a:rPr>
                          <m:t>𝑡</m:t>
                        </m:r>
                      </m:sub>
                    </m:sSub>
                  </m:oMath>
                </a14:m>
                <a:r>
                  <a:rPr lang="en-US" dirty="0"/>
                  <a:t> where </a:t>
                </a:r>
                <a14:m>
                  <m:oMath xmlns:m="http://schemas.openxmlformats.org/officeDocument/2006/math">
                    <m:r>
                      <a:rPr lang="en-US" b="0" i="1" smtClean="0">
                        <a:solidFill>
                          <a:srgbClr val="3413D7"/>
                        </a:solidFill>
                        <a:latin typeface="Cambria Math" panose="02040503050406030204" pitchFamily="18" charset="0"/>
                      </a:rPr>
                      <m:t>𝑗</m:t>
                    </m:r>
                    <m:r>
                      <a:rPr lang="en-US" b="0" i="1" smtClean="0">
                        <a:solidFill>
                          <a:srgbClr val="3413D7"/>
                        </a:solidFill>
                        <a:latin typeface="Cambria Math" panose="02040503050406030204" pitchFamily="18" charset="0"/>
                      </a:rPr>
                      <m:t>=</m:t>
                    </m:r>
                    <m:r>
                      <m:rPr>
                        <m:sty m:val="p"/>
                      </m:rPr>
                      <a:rPr lang="en-US" b="0" i="0" smtClean="0">
                        <a:solidFill>
                          <a:srgbClr val="3413D7"/>
                        </a:solidFill>
                        <a:latin typeface="Cambria Math" panose="02040503050406030204" pitchFamily="18" charset="0"/>
                      </a:rPr>
                      <m:t>argmi</m:t>
                    </m:r>
                    <m:sSub>
                      <m:sSubPr>
                        <m:ctrlPr>
                          <a:rPr lang="en-US" b="0" i="1" smtClean="0">
                            <a:solidFill>
                              <a:srgbClr val="3413D7"/>
                            </a:solidFill>
                            <a:latin typeface="Cambria Math" panose="02040503050406030204" pitchFamily="18" charset="0"/>
                          </a:rPr>
                        </m:ctrlPr>
                      </m:sSubPr>
                      <m:e>
                        <m:r>
                          <m:rPr>
                            <m:sty m:val="p"/>
                          </m:rPr>
                          <a:rPr lang="en-US" b="0" i="0" smtClean="0">
                            <a:solidFill>
                              <a:srgbClr val="3413D7"/>
                            </a:solidFill>
                            <a:latin typeface="Cambria Math" panose="02040503050406030204" pitchFamily="18" charset="0"/>
                          </a:rPr>
                          <m:t>n</m:t>
                        </m:r>
                      </m:e>
                      <m:sub>
                        <m:r>
                          <a:rPr lang="en-US" b="0" i="1" smtClean="0">
                            <a:solidFill>
                              <a:srgbClr val="3413D7"/>
                            </a:solidFill>
                            <a:latin typeface="Cambria Math" panose="02040503050406030204" pitchFamily="18" charset="0"/>
                          </a:rPr>
                          <m:t>𝑖</m:t>
                        </m:r>
                      </m:sub>
                    </m:sSub>
                  </m:oMath>
                </a14:m>
                <a:r>
                  <a:rPr lang="en-US" dirty="0">
                    <a:solidFill>
                      <a:srgbClr val="3413D7"/>
                    </a:solidFill>
                  </a:rPr>
                  <a:t>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oMath>
                </a14:m>
                <a:endParaRPr lang="en-US" dirty="0"/>
              </a:p>
              <a:p>
                <a:r>
                  <a:rPr lang="en-US" dirty="0"/>
                  <a:t>Make progress! </a:t>
                </a:r>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15</a:t>
            </a:fld>
            <a:endParaRPr lang="en-US"/>
          </a:p>
        </p:txBody>
      </p:sp>
      <p:pic>
        <p:nvPicPr>
          <p:cNvPr id="5" name="Picture 4" descr="A picture containing clipart&#10;&#10;Description generated with very high confidence">
            <a:extLst>
              <a:ext uri="{FF2B5EF4-FFF2-40B4-BE49-F238E27FC236}">
                <a16:creationId xmlns:a16="http://schemas.microsoft.com/office/drawing/2014/main" id="{30BA0D92-25C7-412F-999D-9B3C8DBA7592}"/>
              </a:ext>
            </a:extLst>
          </p:cNvPr>
          <p:cNvPicPr>
            <a:picLocks noChangeAspect="1"/>
          </p:cNvPicPr>
          <p:nvPr/>
        </p:nvPicPr>
        <p:blipFill>
          <a:blip r:embed="rId4"/>
          <a:stretch>
            <a:fillRect/>
          </a:stretch>
        </p:blipFill>
        <p:spPr>
          <a:xfrm>
            <a:off x="3015344" y="4762500"/>
            <a:ext cx="990600" cy="990600"/>
          </a:xfrm>
          <a:prstGeom prst="rect">
            <a:avLst/>
          </a:prstGeom>
        </p:spPr>
      </p:pic>
    </p:spTree>
    <p:extLst>
      <p:ext uri="{BB962C8B-B14F-4D97-AF65-F5344CB8AC3E}">
        <p14:creationId xmlns:p14="http://schemas.microsoft.com/office/powerpoint/2010/main" val="82114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Maintain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oMath>
                </a14:m>
                <a:r>
                  <a:rPr lang="en-US" dirty="0"/>
                  <a:t> at iteration </a:t>
                </a:r>
                <a14:m>
                  <m:oMath xmlns:m="http://schemas.openxmlformats.org/officeDocument/2006/math">
                    <m:r>
                      <a:rPr lang="en-US" i="1">
                        <a:solidFill>
                          <a:srgbClr val="3413D7"/>
                        </a:solidFill>
                        <a:latin typeface="Cambria Math" panose="02040503050406030204" pitchFamily="18" charset="0"/>
                      </a:rPr>
                      <m:t>𝑡</m:t>
                    </m:r>
                  </m:oMath>
                </a14:m>
                <a:r>
                  <a:rPr lang="en-US" dirty="0"/>
                  <a:t>, and update it by</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r>
                            <a:rPr lang="en-US" i="1">
                              <a:solidFill>
                                <a:srgbClr val="3413D7"/>
                              </a:solidFill>
                              <a:latin typeface="Cambria Math" panose="02040503050406030204" pitchFamily="18" charset="0"/>
                            </a:rPr>
                            <m:t>+1</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𝜂</m:t>
                      </m:r>
                      <m:r>
                        <a:rPr lang="en-US" i="1">
                          <a:solidFill>
                            <a:srgbClr val="3413D7"/>
                          </a:solidFill>
                          <a:latin typeface="Cambria Math" panose="02040503050406030204" pitchFamily="18" charset="0"/>
                        </a:rPr>
                        <m:t> </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𝑟</m:t>
                          </m:r>
                        </m:e>
                        <m:sub>
                          <m:r>
                            <a:rPr lang="en-US" i="1">
                              <a:solidFill>
                                <a:srgbClr val="3413D7"/>
                              </a:solidFill>
                              <a:latin typeface="Cambria Math" panose="02040503050406030204" pitchFamily="18" charset="0"/>
                            </a:rPr>
                            <m:t>𝑡</m:t>
                          </m:r>
                        </m:sub>
                      </m:sSub>
                    </m:oMath>
                  </m:oMathPara>
                </a14:m>
                <a:endParaRPr lang="en-US" dirty="0"/>
              </a:p>
              <a:p>
                <a:pPr marL="0" indent="0">
                  <a:buNone/>
                </a:pPr>
                <a:r>
                  <a:rPr lang="en-US" dirty="0"/>
                  <a:t>  so that </a:t>
                </a:r>
                <a14:m>
                  <m:oMath xmlns:m="http://schemas.openxmlformats.org/officeDocument/2006/math">
                    <m:limLow>
                      <m:limLowPr>
                        <m:ctrlPr>
                          <a:rPr lang="en-US" i="1">
                            <a:solidFill>
                              <a:srgbClr val="3413D7"/>
                            </a:solidFill>
                            <a:latin typeface="Cambria Math" panose="02040503050406030204" pitchFamily="18" charset="0"/>
                          </a:rPr>
                        </m:ctrlPr>
                      </m:limLowPr>
                      <m:e>
                        <m:r>
                          <m:rPr>
                            <m:sty m:val="p"/>
                          </m:rPr>
                          <a:rPr lang="en-US">
                            <a:solidFill>
                              <a:srgbClr val="3413D7"/>
                            </a:solidFill>
                            <a:latin typeface="Cambria Math" panose="02040503050406030204" pitchFamily="18" charset="0"/>
                          </a:rPr>
                          <m:t>min</m:t>
                        </m:r>
                      </m:e>
                      <m:lim>
                        <m:r>
                          <a:rPr lang="en-US" i="1">
                            <a:solidFill>
                              <a:srgbClr val="3413D7"/>
                            </a:solidFill>
                            <a:latin typeface="Cambria Math" panose="02040503050406030204" pitchFamily="18" charset="0"/>
                          </a:rPr>
                          <m:t>𝑖</m:t>
                        </m:r>
                      </m:lim>
                    </m:limLow>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r>
                      <a:rPr lang="en-US" i="1">
                        <a:solidFill>
                          <a:srgbClr val="3413D7"/>
                        </a:solidFill>
                        <a:latin typeface="Cambria Math" panose="02040503050406030204" pitchFamily="18" charset="0"/>
                      </a:rPr>
                      <m:t>}</m:t>
                    </m:r>
                  </m:oMath>
                </a14:m>
                <a:r>
                  <a:rPr lang="en-US" dirty="0"/>
                  <a:t> gets smaller and smaller</a:t>
                </a:r>
              </a:p>
              <a:p>
                <a:endParaRPr lang="en-US" dirty="0"/>
              </a:p>
              <a:p>
                <a:r>
                  <a:rPr lang="en-US" dirty="0">
                    <a:solidFill>
                      <a:srgbClr val="D2533C"/>
                    </a:solidFill>
                  </a:rPr>
                  <a:t>First attempt:</a:t>
                </a:r>
                <a:r>
                  <a:rPr lang="en-US" dirty="0"/>
                  <a:t>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𝑟</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 ~ </m:t>
                    </m:r>
                    <m:r>
                      <a:rPr lang="en-US" i="1">
                        <a:solidFill>
                          <a:srgbClr val="3413D7"/>
                        </a:solidFill>
                        <a:latin typeface="Cambria Math" panose="02040503050406030204" pitchFamily="18" charset="0"/>
                      </a:rPr>
                      <m:t>𝑁</m:t>
                    </m:r>
                    <m:r>
                      <a:rPr lang="en-US" i="1">
                        <a:solidFill>
                          <a:srgbClr val="3413D7"/>
                        </a:solidFill>
                        <a:latin typeface="Cambria Math" panose="02040503050406030204" pitchFamily="18" charset="0"/>
                      </a:rPr>
                      <m:t>(0,</m:t>
                    </m:r>
                    <m:r>
                      <a:rPr lang="en-US" i="1">
                        <a:solidFill>
                          <a:srgbClr val="3413D7"/>
                        </a:solidFill>
                        <a:latin typeface="Cambria Math" panose="02040503050406030204" pitchFamily="18" charset="0"/>
                      </a:rPr>
                      <m:t>𝐼</m:t>
                    </m:r>
                    <m:r>
                      <a:rPr lang="en-US" i="1">
                        <a:solidFill>
                          <a:srgbClr val="3413D7"/>
                        </a:solidFill>
                        <a:latin typeface="Cambria Math" panose="02040503050406030204" pitchFamily="18" charset="0"/>
                      </a:rPr>
                      <m:t>)</m:t>
                    </m:r>
                  </m:oMath>
                </a14:m>
                <a:r>
                  <a:rPr lang="en-US" dirty="0"/>
                  <a:t> is a random direction</a:t>
                </a:r>
              </a:p>
              <a:p>
                <a:r>
                  <a:rPr lang="en-US" dirty="0"/>
                  <a:t>with prob &gt;1/4,</a:t>
                </a:r>
                <a:r>
                  <a:rPr lang="en-US" dirty="0">
                    <a:solidFill>
                      <a:srgbClr val="3413D7"/>
                    </a:solidFill>
                  </a:rPr>
                  <a:t>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𝑟</m:t>
                        </m:r>
                      </m:e>
                      <m:sub>
                        <m:r>
                          <a:rPr lang="en-US" i="1">
                            <a:solidFill>
                              <a:srgbClr val="3413D7"/>
                            </a:solidFill>
                            <a:latin typeface="Cambria Math" panose="02040503050406030204" pitchFamily="18" charset="0"/>
                          </a:rPr>
                          <m:t>𝑡</m:t>
                        </m:r>
                      </m:sub>
                    </m:sSub>
                  </m:oMath>
                </a14:m>
                <a:r>
                  <a:rPr lang="en-US" dirty="0"/>
                  <a:t> is positively correlated with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𝑗</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oMath>
                </a14:m>
                <a:r>
                  <a:rPr lang="en-US" dirty="0"/>
                  <a:t> where </a:t>
                </a:r>
                <a14:m>
                  <m:oMath xmlns:m="http://schemas.openxmlformats.org/officeDocument/2006/math">
                    <m:r>
                      <a:rPr lang="en-US" i="1">
                        <a:solidFill>
                          <a:srgbClr val="3413D7"/>
                        </a:solidFill>
                        <a:latin typeface="Cambria Math" panose="02040503050406030204" pitchFamily="18" charset="0"/>
                      </a:rPr>
                      <m:t>𝑗</m:t>
                    </m:r>
                    <m:r>
                      <a:rPr lang="en-US" i="1">
                        <a:solidFill>
                          <a:srgbClr val="3413D7"/>
                        </a:solidFill>
                        <a:latin typeface="Cambria Math" panose="02040503050406030204" pitchFamily="18" charset="0"/>
                      </a:rPr>
                      <m:t>=</m:t>
                    </m:r>
                    <m:r>
                      <m:rPr>
                        <m:sty m:val="p"/>
                      </m:rPr>
                      <a:rPr lang="en-US">
                        <a:solidFill>
                          <a:srgbClr val="3413D7"/>
                        </a:solidFill>
                        <a:latin typeface="Cambria Math" panose="02040503050406030204" pitchFamily="18" charset="0"/>
                      </a:rPr>
                      <m:t>argmi</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n</m:t>
                        </m:r>
                      </m:e>
                      <m:sub>
                        <m:r>
                          <a:rPr lang="en-US" i="1">
                            <a:solidFill>
                              <a:srgbClr val="3413D7"/>
                            </a:solidFill>
                            <a:latin typeface="Cambria Math" panose="02040503050406030204" pitchFamily="18" charset="0"/>
                          </a:rPr>
                          <m:t>𝑖</m:t>
                        </m:r>
                      </m:sub>
                    </m:sSub>
                  </m:oMath>
                </a14:m>
                <a:r>
                  <a:rPr lang="en-US" dirty="0">
                    <a:solidFill>
                      <a:srgbClr val="3413D7"/>
                    </a:solidFill>
                  </a:rPr>
                  <a:t>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oMath>
                </a14:m>
                <a:endParaRPr lang="en-US" dirty="0"/>
              </a:p>
              <a:p>
                <a:r>
                  <a:rPr lang="en-US" dirty="0"/>
                  <a:t>Make progress! </a:t>
                </a:r>
              </a:p>
              <a:p>
                <a:r>
                  <a:rPr lang="en-US" dirty="0"/>
                  <a:t>But too slow: </a:t>
                </a:r>
                <a14:m>
                  <m:oMath xmlns:m="http://schemas.openxmlformats.org/officeDocument/2006/math">
                    <m:r>
                      <a:rPr lang="en-US" b="0" i="1" smtClean="0">
                        <a:solidFill>
                          <a:srgbClr val="3413D7"/>
                        </a:solidFill>
                        <a:latin typeface="Cambria Math" panose="02040503050406030204" pitchFamily="18" charset="0"/>
                      </a:rPr>
                      <m:t>𝑂</m:t>
                    </m:r>
                    <m:d>
                      <m:dPr>
                        <m:ctrlPr>
                          <a:rPr lang="en-US" b="0" i="1" smtClean="0">
                            <a:solidFill>
                              <a:srgbClr val="3413D7"/>
                            </a:solidFill>
                            <a:latin typeface="Cambria Math" panose="02040503050406030204" pitchFamily="18" charset="0"/>
                          </a:rPr>
                        </m:ctrlPr>
                      </m:dPr>
                      <m:e>
                        <m:f>
                          <m:fPr>
                            <m:ctrlPr>
                              <a:rPr lang="en-US" b="0" i="1" smtClean="0">
                                <a:solidFill>
                                  <a:srgbClr val="3413D7"/>
                                </a:solidFill>
                                <a:latin typeface="Cambria Math" panose="02040503050406030204" pitchFamily="18" charset="0"/>
                              </a:rPr>
                            </m:ctrlPr>
                          </m:fPr>
                          <m:num>
                            <m:r>
                              <a:rPr lang="en-US" i="1">
                                <a:solidFill>
                                  <a:srgbClr val="3413D7"/>
                                </a:solidFill>
                                <a:latin typeface="Cambria Math" panose="02040503050406030204" pitchFamily="18" charset="0"/>
                              </a:rPr>
                              <m:t>1</m:t>
                            </m:r>
                          </m:num>
                          <m:den>
                            <m:r>
                              <a:rPr lang="en-US" i="1">
                                <a:solidFill>
                                  <a:srgbClr val="3413D7"/>
                                </a:solidFill>
                                <a:latin typeface="Cambria Math" panose="02040503050406030204" pitchFamily="18" charset="0"/>
                              </a:rPr>
                              <m:t>𝑑</m:t>
                            </m:r>
                          </m:den>
                        </m:f>
                      </m:e>
                    </m:d>
                  </m:oMath>
                </a14:m>
                <a:r>
                  <a:rPr lang="en-US" dirty="0"/>
                  <a:t> progress per iteration</a:t>
                </a:r>
              </a:p>
              <a:p>
                <a:endParaRPr lang="en-US" dirty="0"/>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16</a:t>
            </a:fld>
            <a:endParaRPr lang="en-US"/>
          </a:p>
        </p:txBody>
      </p:sp>
      <p:pic>
        <p:nvPicPr>
          <p:cNvPr id="5" name="Picture 4" descr="A picture containing clipart&#10;&#10;Description generated with very high confidence">
            <a:extLst>
              <a:ext uri="{FF2B5EF4-FFF2-40B4-BE49-F238E27FC236}">
                <a16:creationId xmlns:a16="http://schemas.microsoft.com/office/drawing/2014/main" id="{23D93121-94E2-4DB5-85ED-EB51ECAE1964}"/>
              </a:ext>
            </a:extLst>
          </p:cNvPr>
          <p:cNvPicPr>
            <a:picLocks noChangeAspect="1"/>
          </p:cNvPicPr>
          <p:nvPr/>
        </p:nvPicPr>
        <p:blipFill>
          <a:blip r:embed="rId4"/>
          <a:stretch>
            <a:fillRect/>
          </a:stretch>
        </p:blipFill>
        <p:spPr>
          <a:xfrm>
            <a:off x="4746171" y="5715000"/>
            <a:ext cx="1066800" cy="1066800"/>
          </a:xfrm>
          <a:prstGeom prst="rect">
            <a:avLst/>
          </a:prstGeom>
        </p:spPr>
      </p:pic>
    </p:spTree>
    <p:extLst>
      <p:ext uri="{BB962C8B-B14F-4D97-AF65-F5344CB8AC3E}">
        <p14:creationId xmlns:p14="http://schemas.microsoft.com/office/powerpoint/2010/main" val="349587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Maintain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oMath>
                </a14:m>
                <a:r>
                  <a:rPr lang="en-US" dirty="0"/>
                  <a:t> at iteration </a:t>
                </a:r>
                <a14:m>
                  <m:oMath xmlns:m="http://schemas.openxmlformats.org/officeDocument/2006/math">
                    <m:r>
                      <a:rPr lang="en-US" i="1">
                        <a:solidFill>
                          <a:srgbClr val="3413D7"/>
                        </a:solidFill>
                        <a:latin typeface="Cambria Math" panose="02040503050406030204" pitchFamily="18" charset="0"/>
                      </a:rPr>
                      <m:t>𝑡</m:t>
                    </m:r>
                  </m:oMath>
                </a14:m>
                <a:r>
                  <a:rPr lang="en-US" dirty="0"/>
                  <a:t>, and update it by</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r>
                            <a:rPr lang="en-US" i="1">
                              <a:solidFill>
                                <a:srgbClr val="3413D7"/>
                              </a:solidFill>
                              <a:latin typeface="Cambria Math" panose="02040503050406030204" pitchFamily="18" charset="0"/>
                            </a:rPr>
                            <m:t>+1</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𝜂</m:t>
                      </m:r>
                      <m:r>
                        <a:rPr lang="en-US" i="1">
                          <a:solidFill>
                            <a:srgbClr val="3413D7"/>
                          </a:solidFill>
                          <a:latin typeface="Cambria Math" panose="02040503050406030204" pitchFamily="18" charset="0"/>
                        </a:rPr>
                        <m:t> </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𝑟</m:t>
                          </m:r>
                        </m:e>
                        <m:sub>
                          <m:r>
                            <a:rPr lang="en-US" i="1">
                              <a:solidFill>
                                <a:srgbClr val="3413D7"/>
                              </a:solidFill>
                              <a:latin typeface="Cambria Math" panose="02040503050406030204" pitchFamily="18" charset="0"/>
                            </a:rPr>
                            <m:t>𝑡</m:t>
                          </m:r>
                        </m:sub>
                      </m:sSub>
                    </m:oMath>
                  </m:oMathPara>
                </a14:m>
                <a:endParaRPr lang="en-US" dirty="0"/>
              </a:p>
              <a:p>
                <a:pPr marL="0" indent="0">
                  <a:buNone/>
                </a:pPr>
                <a:r>
                  <a:rPr lang="en-US" dirty="0"/>
                  <a:t>  so that </a:t>
                </a:r>
                <a14:m>
                  <m:oMath xmlns:m="http://schemas.openxmlformats.org/officeDocument/2006/math">
                    <m:limLow>
                      <m:limLowPr>
                        <m:ctrlPr>
                          <a:rPr lang="en-US" i="1">
                            <a:solidFill>
                              <a:srgbClr val="3413D7"/>
                            </a:solidFill>
                            <a:latin typeface="Cambria Math" panose="02040503050406030204" pitchFamily="18" charset="0"/>
                          </a:rPr>
                        </m:ctrlPr>
                      </m:limLowPr>
                      <m:e>
                        <m:r>
                          <m:rPr>
                            <m:sty m:val="p"/>
                          </m:rPr>
                          <a:rPr lang="en-US">
                            <a:solidFill>
                              <a:srgbClr val="3413D7"/>
                            </a:solidFill>
                            <a:latin typeface="Cambria Math" panose="02040503050406030204" pitchFamily="18" charset="0"/>
                          </a:rPr>
                          <m:t>min</m:t>
                        </m:r>
                      </m:e>
                      <m:lim>
                        <m:r>
                          <a:rPr lang="en-US" i="1">
                            <a:solidFill>
                              <a:srgbClr val="3413D7"/>
                            </a:solidFill>
                            <a:latin typeface="Cambria Math" panose="02040503050406030204" pitchFamily="18" charset="0"/>
                          </a:rPr>
                          <m:t>𝑖</m:t>
                        </m:r>
                      </m:lim>
                    </m:limLow>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d>
                      <m:dPr>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e>
                    </m:d>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r>
                      <a:rPr lang="en-US" i="1">
                        <a:solidFill>
                          <a:srgbClr val="3413D7"/>
                        </a:solidFill>
                        <a:latin typeface="Cambria Math" panose="02040503050406030204" pitchFamily="18" charset="0"/>
                      </a:rPr>
                      <m:t>}</m:t>
                    </m:r>
                  </m:oMath>
                </a14:m>
                <a:r>
                  <a:rPr lang="en-US" dirty="0"/>
                  <a:t> gets smaller and smaller</a:t>
                </a:r>
              </a:p>
              <a:p>
                <a:endParaRPr lang="en-US" dirty="0"/>
              </a:p>
              <a:p>
                <a:r>
                  <a:rPr lang="en-US" dirty="0">
                    <a:solidFill>
                      <a:srgbClr val="D2533C"/>
                    </a:solidFill>
                  </a:rPr>
                  <a:t>Our method:</a:t>
                </a:r>
                <a:r>
                  <a:rPr lang="en-US" dirty="0"/>
                  <a:t>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𝑟</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 ~ </m:t>
                    </m:r>
                    <m:r>
                      <a:rPr lang="en-US" i="1">
                        <a:solidFill>
                          <a:srgbClr val="3413D7"/>
                        </a:solidFill>
                        <a:latin typeface="Cambria Math" panose="02040503050406030204" pitchFamily="18" charset="0"/>
                      </a:rPr>
                      <m:t>𝑁</m:t>
                    </m:r>
                    <m:r>
                      <a:rPr lang="en-US" i="1">
                        <a:solidFill>
                          <a:srgbClr val="3413D7"/>
                        </a:solidFill>
                        <a:latin typeface="Cambria Math" panose="02040503050406030204" pitchFamily="18" charset="0"/>
                      </a:rPr>
                      <m:t>(0,</m:t>
                    </m:r>
                    <m:r>
                      <a:rPr lang="en-US" i="1">
                        <a:solidFill>
                          <a:srgbClr val="3413D7"/>
                        </a:solidFill>
                        <a:latin typeface="Cambria Math" panose="02040503050406030204" pitchFamily="18" charset="0"/>
                      </a:rPr>
                      <m:t>𝑈</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𝑈</m:t>
                        </m:r>
                      </m:e>
                      <m:sup>
                        <m:r>
                          <a:rPr lang="en-US" i="1">
                            <a:solidFill>
                              <a:srgbClr val="3413D7"/>
                            </a:solidFill>
                            <a:latin typeface="Cambria Math" panose="02040503050406030204" pitchFamily="18" charset="0"/>
                          </a:rPr>
                          <m:t>⊤</m:t>
                        </m:r>
                      </m:sup>
                    </m:sSup>
                    <m:r>
                      <a:rPr lang="en-US" i="1">
                        <a:solidFill>
                          <a:srgbClr val="3413D7"/>
                        </a:solidFill>
                        <a:latin typeface="Cambria Math" panose="02040503050406030204" pitchFamily="18" charset="0"/>
                      </a:rPr>
                      <m:t>)</m:t>
                    </m:r>
                  </m:oMath>
                </a14:m>
                <a:r>
                  <a:rPr lang="en-US" dirty="0"/>
                  <a:t> where </a:t>
                </a:r>
                <a14:m>
                  <m:oMath xmlns:m="http://schemas.openxmlformats.org/officeDocument/2006/math">
                    <m:r>
                      <a:rPr lang="en-US" i="1">
                        <a:solidFill>
                          <a:srgbClr val="3413D7"/>
                        </a:solidFill>
                        <a:latin typeface="Cambria Math" panose="02040503050406030204" pitchFamily="18" charset="0"/>
                      </a:rPr>
                      <m:t>𝑈</m:t>
                    </m:r>
                    <m:r>
                      <a:rPr lang="en-US" i="1">
                        <a:solidFill>
                          <a:srgbClr val="3413D7"/>
                        </a:solidFill>
                        <a:latin typeface="Cambria Math" panose="02040503050406030204" pitchFamily="18" charset="0"/>
                      </a:rPr>
                      <m:t>∈</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𝑅</m:t>
                        </m:r>
                      </m:e>
                      <m:sup>
                        <m:r>
                          <a:rPr lang="en-US" i="1" smtClean="0">
                            <a:solidFill>
                              <a:srgbClr val="D2533C"/>
                            </a:solidFill>
                            <a:latin typeface="Cambria Math" panose="02040503050406030204" pitchFamily="18" charset="0"/>
                          </a:rPr>
                          <m:t>𝑑</m:t>
                        </m:r>
                        <m:r>
                          <a:rPr lang="en-US" i="1" smtClean="0">
                            <a:solidFill>
                              <a:srgbClr val="D2533C"/>
                            </a:solidFill>
                            <a:latin typeface="Cambria Math" panose="02040503050406030204" pitchFamily="18" charset="0"/>
                          </a:rPr>
                          <m:t>×</m:t>
                        </m:r>
                        <m:r>
                          <a:rPr lang="en-US" i="1" smtClean="0">
                            <a:solidFill>
                              <a:srgbClr val="D2533C"/>
                            </a:solidFill>
                            <a:latin typeface="Cambria Math" panose="02040503050406030204" pitchFamily="18" charset="0"/>
                          </a:rPr>
                          <m:t>𝑘</m:t>
                        </m:r>
                      </m:sup>
                    </m:sSup>
                  </m:oMath>
                </a14:m>
                <a:r>
                  <a:rPr lang="en-US" dirty="0"/>
                  <a:t> and its span contains a vector correlated with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𝑗</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oMath>
                </a14:m>
                <a:endParaRPr lang="en-US" dirty="0"/>
              </a:p>
              <a:p>
                <a:r>
                  <a:rPr lang="en-US" dirty="0"/>
                  <a:t>If </a:t>
                </a:r>
                <a:r>
                  <a:rPr lang="en-US" dirty="0">
                    <a:solidFill>
                      <a:srgbClr val="D2533C"/>
                    </a:solidFill>
                  </a:rPr>
                  <a:t>well correlated</a:t>
                </a:r>
                <a:r>
                  <a:rPr lang="en-US" dirty="0"/>
                  <a:t> then can make </a:t>
                </a:r>
                <a:r>
                  <a:rPr lang="en-US" dirty="0">
                    <a:solidFill>
                      <a:srgbClr val="D2533C"/>
                    </a:solidFill>
                  </a:rPr>
                  <a:t>fast</a:t>
                </a:r>
                <a:r>
                  <a:rPr lang="en-US" dirty="0"/>
                  <a:t> progress</a:t>
                </a:r>
              </a:p>
              <a:p>
                <a:endParaRPr lang="en-US" dirty="0"/>
              </a:p>
              <a:p>
                <a:r>
                  <a:rPr lang="en-US" dirty="0"/>
                  <a:t>How to get such </a:t>
                </a:r>
                <a14:m>
                  <m:oMath xmlns:m="http://schemas.openxmlformats.org/officeDocument/2006/math">
                    <m:r>
                      <a:rPr lang="en-US" i="1">
                        <a:solidFill>
                          <a:srgbClr val="3413D7"/>
                        </a:solidFill>
                        <a:latin typeface="Cambria Math" panose="02040503050406030204" pitchFamily="18" charset="0"/>
                      </a:rPr>
                      <m:t>𝑈</m:t>
                    </m:r>
                  </m:oMath>
                </a14:m>
                <a:r>
                  <a:rPr lang="en-US" dirty="0"/>
                  <a:t>?</a:t>
                </a:r>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17</a:t>
            </a:fld>
            <a:endParaRPr lang="en-US"/>
          </a:p>
        </p:txBody>
      </p:sp>
      <p:pic>
        <p:nvPicPr>
          <p:cNvPr id="10" name="Picture 9" descr="A drawing of a cartoon character&#10;&#10;Description generated with high confidence">
            <a:extLst>
              <a:ext uri="{FF2B5EF4-FFF2-40B4-BE49-F238E27FC236}">
                <a16:creationId xmlns:a16="http://schemas.microsoft.com/office/drawing/2014/main" id="{0BC6E42E-B6EA-4E94-A364-0FF5965B5023}"/>
              </a:ext>
            </a:extLst>
          </p:cNvPr>
          <p:cNvPicPr>
            <a:picLocks noChangeAspect="1"/>
          </p:cNvPicPr>
          <p:nvPr/>
        </p:nvPicPr>
        <p:blipFill>
          <a:blip r:embed="rId4"/>
          <a:stretch>
            <a:fillRect/>
          </a:stretch>
        </p:blipFill>
        <p:spPr>
          <a:xfrm>
            <a:off x="3657600" y="4857298"/>
            <a:ext cx="1145260" cy="1162502"/>
          </a:xfrm>
          <a:prstGeom prst="rect">
            <a:avLst/>
          </a:prstGeom>
        </p:spPr>
      </p:pic>
    </p:spTree>
    <p:extLst>
      <p:ext uri="{BB962C8B-B14F-4D97-AF65-F5344CB8AC3E}">
        <p14:creationId xmlns:p14="http://schemas.microsoft.com/office/powerpoint/2010/main" val="14824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II: Method of Moments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Use Method of Moments to get a good </a:t>
                </a:r>
                <a14:m>
                  <m:oMath xmlns:m="http://schemas.openxmlformats.org/officeDocument/2006/math">
                    <m:r>
                      <a:rPr lang="en-US" i="1">
                        <a:solidFill>
                          <a:srgbClr val="3413D7"/>
                        </a:solidFill>
                        <a:latin typeface="Cambria Math" panose="02040503050406030204" pitchFamily="18" charset="0"/>
                      </a:rPr>
                      <m:t>𝑈</m:t>
                    </m:r>
                  </m:oMath>
                </a14:m>
                <a:endParaRPr lang="en-US" dirty="0"/>
              </a:p>
              <a:p>
                <a:endParaRPr lang="en-US" dirty="0"/>
              </a:p>
              <a:p>
                <a:r>
                  <a:rPr lang="en-US" dirty="0"/>
                  <a:t>When all </a:t>
                </a:r>
                <a14:m>
                  <m:oMath xmlns:m="http://schemas.openxmlformats.org/officeDocument/2006/math">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𝐼</m:t>
                    </m:r>
                  </m:oMath>
                </a14:m>
                <a:r>
                  <a:rPr lang="en-US" dirty="0"/>
                  <a:t>, </a:t>
                </a:r>
                <a:endParaRPr lang="en-US" i="1" dirty="0">
                  <a:solidFill>
                    <a:srgbClr val="3413D7"/>
                  </a:solidFill>
                  <a:latin typeface="Cambria Math" panose="02040503050406030204" pitchFamily="18" charset="0"/>
                </a:endParaRPr>
              </a:p>
              <a:p>
                <a:pPr marL="0" indent="0">
                  <a:buNone/>
                </a:pPr>
                <a:r>
                  <a:rPr lang="en-US" i="1" dirty="0">
                    <a:solidFill>
                      <a:srgbClr val="3413D7"/>
                    </a:solidFill>
                    <a:latin typeface="Cambria Math" panose="02040503050406030204" pitchFamily="18" charset="0"/>
                  </a:rPr>
                  <a:t>	</a:t>
                </a:r>
                <a14:m>
                  <m:oMath xmlns:m="http://schemas.openxmlformats.org/officeDocument/2006/math">
                    <m:r>
                      <a:rPr lang="en-US" i="1" dirty="0">
                        <a:solidFill>
                          <a:srgbClr val="3413D7"/>
                        </a:solidFill>
                        <a:latin typeface="Cambria Math" panose="02040503050406030204" pitchFamily="18" charset="0"/>
                      </a:rPr>
                      <m:t>	</m:t>
                    </m:r>
                    <m:r>
                      <a:rPr lang="en-US" b="1" i="0" smtClean="0">
                        <a:solidFill>
                          <a:srgbClr val="D2533C"/>
                        </a:solidFill>
                        <a:latin typeface="Cambria Math" panose="02040503050406030204" pitchFamily="18" charset="0"/>
                      </a:rPr>
                      <m:t>𝐄</m:t>
                    </m:r>
                    <m:d>
                      <m:dPr>
                        <m:begChr m:val="["/>
                        <m:endChr m:val="]"/>
                        <m:ctrlPr>
                          <a:rPr lang="en-US" i="1">
                            <a:solidFill>
                              <a:srgbClr val="D2533C"/>
                            </a:solidFill>
                            <a:latin typeface="Cambria Math" panose="02040503050406030204" pitchFamily="18" charset="0"/>
                          </a:rPr>
                        </m:ctrlPr>
                      </m:dPr>
                      <m:e>
                        <m:d>
                          <m:dPr>
                            <m:ctrlPr>
                              <a:rPr lang="en-US" i="1">
                                <a:solidFill>
                                  <a:srgbClr val="D2533C"/>
                                </a:solidFill>
                                <a:latin typeface="Cambria Math" panose="02040503050406030204" pitchFamily="18" charset="0"/>
                              </a:rPr>
                            </m:ctrlPr>
                          </m:dPr>
                          <m:e>
                            <m:r>
                              <a:rPr lang="en-US" b="0" i="1" smtClean="0">
                                <a:solidFill>
                                  <a:srgbClr val="D2533C"/>
                                </a:solidFill>
                                <a:latin typeface="Cambria Math" panose="02040503050406030204" pitchFamily="18" charset="0"/>
                              </a:rPr>
                              <m:t>𝑦</m:t>
                            </m:r>
                            <m:r>
                              <a:rPr lang="en-US" i="1">
                                <a:solidFill>
                                  <a:srgbClr val="D2533C"/>
                                </a:solidFill>
                                <a:latin typeface="Cambria Math" panose="02040503050406030204" pitchFamily="18" charset="0"/>
                              </a:rPr>
                              <m:t>−</m:t>
                            </m:r>
                            <m:d>
                              <m:dPr>
                                <m:begChr m:val="⟨"/>
                                <m:endChr m:val="⟩"/>
                                <m:ctrlPr>
                                  <a:rPr lang="en-US" i="1">
                                    <a:solidFill>
                                      <a:srgbClr val="D2533C"/>
                                    </a:solidFill>
                                    <a:latin typeface="Cambria Math" panose="02040503050406030204" pitchFamily="18" charset="0"/>
                                  </a:rPr>
                                </m:ctrlPr>
                              </m:dPr>
                              <m:e>
                                <m:sSub>
                                  <m:sSubPr>
                                    <m:ctrlPr>
                                      <a:rPr lang="en-US" i="1">
                                        <a:solidFill>
                                          <a:srgbClr val="D2533C"/>
                                        </a:solidFill>
                                        <a:latin typeface="Cambria Math" panose="02040503050406030204" pitchFamily="18" charset="0"/>
                                      </a:rPr>
                                    </m:ctrlPr>
                                  </m:sSubPr>
                                  <m:e>
                                    <m:r>
                                      <a:rPr lang="en-US" i="1">
                                        <a:solidFill>
                                          <a:srgbClr val="D2533C"/>
                                        </a:solidFill>
                                        <a:latin typeface="Cambria Math" panose="02040503050406030204" pitchFamily="18" charset="0"/>
                                      </a:rPr>
                                      <m:t>𝑎</m:t>
                                    </m:r>
                                  </m:e>
                                  <m:sub>
                                    <m:r>
                                      <a:rPr lang="en-US" i="1">
                                        <a:solidFill>
                                          <a:srgbClr val="D2533C"/>
                                        </a:solidFill>
                                        <a:latin typeface="Cambria Math" panose="02040503050406030204" pitchFamily="18" charset="0"/>
                                      </a:rPr>
                                      <m:t>𝑡</m:t>
                                    </m:r>
                                  </m:sub>
                                </m:sSub>
                                <m:r>
                                  <a:rPr lang="en-US" i="1">
                                    <a:solidFill>
                                      <a:srgbClr val="D2533C"/>
                                    </a:solidFill>
                                    <a:latin typeface="Cambria Math" panose="02040503050406030204" pitchFamily="18" charset="0"/>
                                  </a:rPr>
                                  <m:t>,</m:t>
                                </m:r>
                                <m:r>
                                  <a:rPr lang="en-US" i="1">
                                    <a:solidFill>
                                      <a:srgbClr val="D2533C"/>
                                    </a:solidFill>
                                    <a:latin typeface="Cambria Math" panose="02040503050406030204" pitchFamily="18" charset="0"/>
                                  </a:rPr>
                                  <m:t>𝑥</m:t>
                                </m:r>
                              </m:e>
                            </m:d>
                          </m:e>
                        </m:d>
                        <m:r>
                          <a:rPr lang="en-US" i="1">
                            <a:solidFill>
                              <a:srgbClr val="D2533C"/>
                            </a:solidFill>
                            <a:latin typeface="Cambria Math" panose="02040503050406030204" pitchFamily="18" charset="0"/>
                          </a:rPr>
                          <m:t>𝑥</m:t>
                        </m:r>
                        <m:sSup>
                          <m:sSupPr>
                            <m:ctrlPr>
                              <a:rPr lang="en-US" i="1">
                                <a:solidFill>
                                  <a:srgbClr val="D2533C"/>
                                </a:solidFill>
                                <a:latin typeface="Cambria Math" panose="02040503050406030204" pitchFamily="18" charset="0"/>
                              </a:rPr>
                            </m:ctrlPr>
                          </m:sSupPr>
                          <m:e>
                            <m:r>
                              <a:rPr lang="en-US" i="1">
                                <a:solidFill>
                                  <a:srgbClr val="D2533C"/>
                                </a:solidFill>
                                <a:latin typeface="Cambria Math" panose="02040503050406030204" pitchFamily="18" charset="0"/>
                              </a:rPr>
                              <m:t>𝑥</m:t>
                            </m:r>
                          </m:e>
                          <m:sup>
                            <m:r>
                              <a:rPr lang="en-US" i="1">
                                <a:solidFill>
                                  <a:srgbClr val="D2533C"/>
                                </a:solidFill>
                                <a:latin typeface="Cambria Math" panose="02040503050406030204" pitchFamily="18" charset="0"/>
                              </a:rPr>
                              <m:t>⊤</m:t>
                            </m:r>
                          </m:sup>
                        </m:sSup>
                      </m:e>
                    </m:d>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𝐼</m:t>
                    </m:r>
                    <m:r>
                      <a:rPr lang="en-US" i="1">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𝑈</m:t>
                    </m:r>
                    <m:sSup>
                      <m:sSupPr>
                        <m:ctrlPr>
                          <a:rPr lang="en-US" b="0" i="1" smtClean="0">
                            <a:solidFill>
                              <a:srgbClr val="3413D7"/>
                            </a:solidFill>
                            <a:latin typeface="Cambria Math" panose="02040503050406030204" pitchFamily="18" charset="0"/>
                          </a:rPr>
                        </m:ctrlPr>
                      </m:sSupPr>
                      <m:e>
                        <m:r>
                          <a:rPr lang="en-US" b="0" i="1" smtClean="0">
                            <a:solidFill>
                              <a:srgbClr val="3413D7"/>
                            </a:solidFill>
                            <a:latin typeface="Cambria Math" panose="02040503050406030204" pitchFamily="18" charset="0"/>
                          </a:rPr>
                          <m:t>𝑈</m:t>
                        </m:r>
                      </m:e>
                      <m:sup>
                        <m:r>
                          <a:rPr lang="en-US" b="0" i="1" smtClean="0">
                            <a:solidFill>
                              <a:srgbClr val="3413D7"/>
                            </a:solidFill>
                            <a:latin typeface="Cambria Math" panose="02040503050406030204" pitchFamily="18" charset="0"/>
                          </a:rPr>
                          <m:t>⊤</m:t>
                        </m:r>
                      </m:sup>
                    </m:sSup>
                  </m:oMath>
                </a14:m>
                <a:r>
                  <a:rPr lang="en-US" dirty="0"/>
                  <a:t> </a:t>
                </a:r>
              </a:p>
              <a:p>
                <a:pPr marL="0" indent="0">
                  <a:buNone/>
                </a:pPr>
                <a:r>
                  <a:rPr lang="en-US" dirty="0"/>
                  <a:t>  where span of </a:t>
                </a:r>
                <a14:m>
                  <m:oMath xmlns:m="http://schemas.openxmlformats.org/officeDocument/2006/math">
                    <m:r>
                      <a:rPr lang="en-US" i="1">
                        <a:solidFill>
                          <a:srgbClr val="3413D7"/>
                        </a:solidFill>
                        <a:latin typeface="Cambria Math" panose="02040503050406030204" pitchFamily="18" charset="0"/>
                      </a:rPr>
                      <m:t>𝑈</m:t>
                    </m:r>
                    <m:r>
                      <a:rPr lang="en-US" i="1">
                        <a:solidFill>
                          <a:srgbClr val="3413D7"/>
                        </a:solidFill>
                        <a:latin typeface="Cambria Math" panose="02040503050406030204" pitchFamily="18" charset="0"/>
                      </a:rPr>
                      <m:t>∈</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𝑅</m:t>
                        </m:r>
                      </m:e>
                      <m:sup>
                        <m:r>
                          <a:rPr lang="en-US" i="1">
                            <a:solidFill>
                              <a:srgbClr val="3413D7"/>
                            </a:solidFill>
                            <a:latin typeface="Cambria Math" panose="02040503050406030204" pitchFamily="18" charset="0"/>
                          </a:rPr>
                          <m:t>𝑑</m:t>
                        </m:r>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𝑘</m:t>
                        </m:r>
                      </m:sup>
                    </m:sSup>
                  </m:oMath>
                </a14:m>
                <a:r>
                  <a:rPr lang="en-US" dirty="0"/>
                  <a:t> is the subspace by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oMath>
                </a14:m>
                <a:r>
                  <a:rPr lang="en-US" dirty="0"/>
                  <a:t>’s</a:t>
                </a:r>
              </a:p>
              <a:p>
                <a:r>
                  <a:rPr lang="en-US" dirty="0"/>
                  <a:t>Using this, leads to </a:t>
                </a:r>
                <a14:m>
                  <m:oMath xmlns:m="http://schemas.openxmlformats.org/officeDocument/2006/math">
                    <m:acc>
                      <m:accPr>
                        <m:chr m:val="̃"/>
                        <m:ctrlPr>
                          <a:rPr lang="en-US" i="1">
                            <a:solidFill>
                              <a:srgbClr val="3413D7"/>
                            </a:solidFill>
                            <a:latin typeface="Cambria Math" panose="02040503050406030204" pitchFamily="18" charset="0"/>
                          </a:rPr>
                        </m:ctrlPr>
                      </m:accPr>
                      <m:e>
                        <m:r>
                          <m:rPr>
                            <m:sty m:val="p"/>
                          </m:rPr>
                          <a:rPr lang="en-US">
                            <a:solidFill>
                              <a:srgbClr val="3413D7"/>
                            </a:solidFill>
                            <a:latin typeface="Cambria Math" panose="02040503050406030204" pitchFamily="18" charset="0"/>
                          </a:rPr>
                          <m:t>Θ</m:t>
                        </m:r>
                      </m:e>
                    </m:acc>
                    <m:d>
                      <m:dPr>
                        <m:ctrlPr>
                          <a:rPr lang="en-US" i="1">
                            <a:solidFill>
                              <a:srgbClr val="3413D7"/>
                            </a:solidFill>
                            <a:latin typeface="Cambria Math" panose="02040503050406030204" pitchFamily="18" charset="0"/>
                          </a:rPr>
                        </m:ctrlPr>
                      </m:dPr>
                      <m:e>
                        <m:f>
                          <m:fPr>
                            <m:ctrlPr>
                              <a:rPr lang="en-US" i="1">
                                <a:solidFill>
                                  <a:srgbClr val="3413D7"/>
                                </a:solidFill>
                                <a:latin typeface="Cambria Math" panose="02040503050406030204" pitchFamily="18" charset="0"/>
                              </a:rPr>
                            </m:ctrlPr>
                          </m:fPr>
                          <m:num>
                            <m:r>
                              <a:rPr lang="en-US" i="1">
                                <a:solidFill>
                                  <a:srgbClr val="3413D7"/>
                                </a:solidFill>
                                <a:latin typeface="Cambria Math" panose="02040503050406030204" pitchFamily="18" charset="0"/>
                              </a:rPr>
                              <m:t>1</m:t>
                            </m:r>
                          </m:num>
                          <m:den>
                            <m:r>
                              <a:rPr lang="en-US" i="1">
                                <a:solidFill>
                                  <a:srgbClr val="3413D7"/>
                                </a:solidFill>
                                <a:latin typeface="Cambria Math" panose="02040503050406030204" pitchFamily="18" charset="0"/>
                              </a:rPr>
                              <m:t>𝑘</m:t>
                            </m:r>
                          </m:den>
                        </m:f>
                      </m:e>
                    </m:d>
                  </m:oMath>
                </a14:m>
                <a:r>
                  <a:rPr lang="en-US" dirty="0"/>
                  <a:t> progress per iteration</a:t>
                </a:r>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18</a:t>
            </a:fld>
            <a:endParaRPr lang="en-US"/>
          </a:p>
        </p:txBody>
      </p:sp>
      <p:pic>
        <p:nvPicPr>
          <p:cNvPr id="6" name="Picture 5" descr="A picture containing clipart&#10;&#10;Description generated with very high confidence">
            <a:extLst>
              <a:ext uri="{FF2B5EF4-FFF2-40B4-BE49-F238E27FC236}">
                <a16:creationId xmlns:a16="http://schemas.microsoft.com/office/drawing/2014/main" id="{DAFDE24B-9F48-436A-A913-F6E58427A96A}"/>
              </a:ext>
            </a:extLst>
          </p:cNvPr>
          <p:cNvPicPr>
            <a:picLocks noChangeAspect="1"/>
          </p:cNvPicPr>
          <p:nvPr/>
        </p:nvPicPr>
        <p:blipFill>
          <a:blip r:embed="rId4"/>
          <a:stretch>
            <a:fillRect/>
          </a:stretch>
        </p:blipFill>
        <p:spPr>
          <a:xfrm>
            <a:off x="3810000" y="4762500"/>
            <a:ext cx="990600" cy="990600"/>
          </a:xfrm>
          <a:prstGeom prst="rect">
            <a:avLst/>
          </a:prstGeom>
        </p:spPr>
      </p:pic>
    </p:spTree>
    <p:extLst>
      <p:ext uri="{BB962C8B-B14F-4D97-AF65-F5344CB8AC3E}">
        <p14:creationId xmlns:p14="http://schemas.microsoft.com/office/powerpoint/2010/main" val="300162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lstStyle/>
          <a:p>
            <a:r>
              <a:rPr lang="en-US" dirty="0"/>
              <a:t>Warm Start II: Method of Moments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Use Method of Moments to get a good </a:t>
                </a:r>
                <a14:m>
                  <m:oMath xmlns:m="http://schemas.openxmlformats.org/officeDocument/2006/math">
                    <m:r>
                      <a:rPr lang="en-US" i="1">
                        <a:solidFill>
                          <a:srgbClr val="3413D7"/>
                        </a:solidFill>
                        <a:latin typeface="Cambria Math" panose="02040503050406030204" pitchFamily="18" charset="0"/>
                      </a:rPr>
                      <m:t>𝑈</m:t>
                    </m:r>
                  </m:oMath>
                </a14:m>
                <a:endParaRPr lang="en-US" dirty="0"/>
              </a:p>
              <a:p>
                <a:endParaRPr lang="en-US" dirty="0"/>
              </a:p>
              <a:p>
                <a:r>
                  <a:rPr lang="en-US" dirty="0"/>
                  <a:t>When all </a:t>
                </a:r>
                <a14:m>
                  <m:oMath xmlns:m="http://schemas.openxmlformats.org/officeDocument/2006/math">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𝐼</m:t>
                    </m:r>
                  </m:oMath>
                </a14:m>
                <a:r>
                  <a:rPr lang="en-US" dirty="0"/>
                  <a:t>, </a:t>
                </a:r>
                <a:endParaRPr lang="en-US" i="1" dirty="0">
                  <a:solidFill>
                    <a:srgbClr val="3413D7"/>
                  </a:solidFill>
                  <a:latin typeface="Cambria Math" panose="02040503050406030204" pitchFamily="18" charset="0"/>
                </a:endParaRPr>
              </a:p>
              <a:p>
                <a:pPr marL="0" indent="0">
                  <a:buNone/>
                </a:pPr>
                <a:r>
                  <a:rPr lang="en-US" i="1" dirty="0">
                    <a:solidFill>
                      <a:srgbClr val="3413D7"/>
                    </a:solidFill>
                    <a:latin typeface="Cambria Math" panose="02040503050406030204" pitchFamily="18" charset="0"/>
                  </a:rPr>
                  <a:t>	</a:t>
                </a:r>
                <a14:m>
                  <m:oMath xmlns:m="http://schemas.openxmlformats.org/officeDocument/2006/math">
                    <m:r>
                      <a:rPr lang="en-US" i="1" dirty="0">
                        <a:solidFill>
                          <a:srgbClr val="3413D7"/>
                        </a:solidFill>
                        <a:latin typeface="Cambria Math" panose="02040503050406030204" pitchFamily="18" charset="0"/>
                      </a:rPr>
                      <m:t>	</m:t>
                    </m:r>
                    <m:r>
                      <a:rPr lang="en-US" b="1" i="0">
                        <a:solidFill>
                          <a:srgbClr val="3413D7"/>
                        </a:solidFill>
                        <a:latin typeface="Cambria Math" panose="02040503050406030204" pitchFamily="18" charset="0"/>
                      </a:rPr>
                      <m:t>𝐄</m:t>
                    </m:r>
                    <m:d>
                      <m:dPr>
                        <m:begChr m:val="["/>
                        <m:endChr m:val="]"/>
                        <m:ctrlPr>
                          <a:rPr lang="en-US" i="1">
                            <a:solidFill>
                              <a:srgbClr val="3413D7"/>
                            </a:solidFill>
                            <a:latin typeface="Cambria Math" panose="02040503050406030204" pitchFamily="18" charset="0"/>
                          </a:rPr>
                        </m:ctrlPr>
                      </m:dPr>
                      <m:e>
                        <m:d>
                          <m:dPr>
                            <m:ctrlPr>
                              <a:rPr lang="en-US" i="1">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𝑦</m:t>
                            </m:r>
                            <m:r>
                              <a:rPr lang="en-US" i="1">
                                <a:solidFill>
                                  <a:srgbClr val="3413D7"/>
                                </a:solidFill>
                                <a:latin typeface="Cambria Math" panose="02040503050406030204" pitchFamily="18" charset="0"/>
                              </a:rPr>
                              <m:t>−</m:t>
                            </m:r>
                            <m:d>
                              <m:dPr>
                                <m:begChr m:val="⟨"/>
                                <m:endChr m:val="⟩"/>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𝑥</m:t>
                                </m:r>
                              </m:e>
                            </m:d>
                          </m:e>
                        </m:d>
                        <m:r>
                          <a:rPr lang="en-US" i="1">
                            <a:solidFill>
                              <a:srgbClr val="3413D7"/>
                            </a:solidFill>
                            <a:latin typeface="Cambria Math" panose="02040503050406030204" pitchFamily="18" charset="0"/>
                          </a:rPr>
                          <m:t>𝑥</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𝑥</m:t>
                            </m:r>
                          </m:e>
                          <m:sup>
                            <m:r>
                              <a:rPr lang="en-US" i="1">
                                <a:solidFill>
                                  <a:srgbClr val="3413D7"/>
                                </a:solidFill>
                                <a:latin typeface="Cambria Math" panose="02040503050406030204" pitchFamily="18" charset="0"/>
                              </a:rPr>
                              <m:t>⊤</m:t>
                            </m:r>
                          </m:sup>
                        </m:sSup>
                      </m:e>
                    </m:d>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𝐼</m:t>
                    </m:r>
                    <m:r>
                      <a:rPr lang="en-US" i="1">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𝑈</m:t>
                    </m:r>
                    <m:sSup>
                      <m:sSupPr>
                        <m:ctrlPr>
                          <a:rPr lang="en-US" b="0" i="1" smtClean="0">
                            <a:solidFill>
                              <a:srgbClr val="3413D7"/>
                            </a:solidFill>
                            <a:latin typeface="Cambria Math" panose="02040503050406030204" pitchFamily="18" charset="0"/>
                          </a:rPr>
                        </m:ctrlPr>
                      </m:sSupPr>
                      <m:e>
                        <m:r>
                          <a:rPr lang="en-US" b="0" i="1" smtClean="0">
                            <a:solidFill>
                              <a:srgbClr val="3413D7"/>
                            </a:solidFill>
                            <a:latin typeface="Cambria Math" panose="02040503050406030204" pitchFamily="18" charset="0"/>
                          </a:rPr>
                          <m:t>𝑈</m:t>
                        </m:r>
                      </m:e>
                      <m:sup>
                        <m:r>
                          <a:rPr lang="en-US" b="0" i="1" smtClean="0">
                            <a:solidFill>
                              <a:srgbClr val="3413D7"/>
                            </a:solidFill>
                            <a:latin typeface="Cambria Math" panose="02040503050406030204" pitchFamily="18" charset="0"/>
                          </a:rPr>
                          <m:t>⊤</m:t>
                        </m:r>
                      </m:sup>
                    </m:sSup>
                  </m:oMath>
                </a14:m>
                <a:r>
                  <a:rPr lang="en-US" dirty="0"/>
                  <a:t> </a:t>
                </a:r>
              </a:p>
              <a:p>
                <a:pPr marL="0" indent="0">
                  <a:buNone/>
                </a:pPr>
                <a:r>
                  <a:rPr lang="en-US" dirty="0"/>
                  <a:t>  where span of </a:t>
                </a:r>
                <a14:m>
                  <m:oMath xmlns:m="http://schemas.openxmlformats.org/officeDocument/2006/math">
                    <m:r>
                      <a:rPr lang="en-US" b="0" i="1" smtClean="0">
                        <a:solidFill>
                          <a:srgbClr val="3413D7"/>
                        </a:solidFill>
                        <a:latin typeface="Cambria Math" panose="02040503050406030204" pitchFamily="18" charset="0"/>
                      </a:rPr>
                      <m:t>𝑈</m:t>
                    </m:r>
                    <m:r>
                      <a:rPr lang="en-US" i="1">
                        <a:solidFill>
                          <a:srgbClr val="3413D7"/>
                        </a:solidFill>
                        <a:latin typeface="Cambria Math" panose="02040503050406030204" pitchFamily="18" charset="0"/>
                      </a:rPr>
                      <m:t>∈</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𝑅</m:t>
                        </m:r>
                      </m:e>
                      <m:sup>
                        <m:r>
                          <a:rPr lang="en-US" i="1">
                            <a:solidFill>
                              <a:srgbClr val="3413D7"/>
                            </a:solidFill>
                            <a:latin typeface="Cambria Math" panose="02040503050406030204" pitchFamily="18" charset="0"/>
                          </a:rPr>
                          <m:t>𝑑</m:t>
                        </m:r>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𝑘</m:t>
                        </m:r>
                      </m:sup>
                    </m:sSup>
                  </m:oMath>
                </a14:m>
                <a:r>
                  <a:rPr lang="en-US" dirty="0"/>
                  <a:t> is the subspace by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oMath>
                </a14:m>
                <a:r>
                  <a:rPr lang="en-US" dirty="0"/>
                  <a:t>’s</a:t>
                </a:r>
              </a:p>
              <a:p>
                <a:r>
                  <a:rPr lang="en-US" dirty="0"/>
                  <a:t>Using this, leads to </a:t>
                </a:r>
                <a14:m>
                  <m:oMath xmlns:m="http://schemas.openxmlformats.org/officeDocument/2006/math">
                    <m:acc>
                      <m:accPr>
                        <m:chr m:val="̃"/>
                        <m:ctrlPr>
                          <a:rPr lang="en-US" b="0" i="1" smtClean="0">
                            <a:solidFill>
                              <a:srgbClr val="3413D7"/>
                            </a:solidFill>
                            <a:latin typeface="Cambria Math" panose="02040503050406030204" pitchFamily="18" charset="0"/>
                          </a:rPr>
                        </m:ctrlPr>
                      </m:accPr>
                      <m:e>
                        <m:r>
                          <m:rPr>
                            <m:sty m:val="p"/>
                          </m:rPr>
                          <a:rPr lang="en-US" b="0" i="0" smtClean="0">
                            <a:solidFill>
                              <a:srgbClr val="3413D7"/>
                            </a:solidFill>
                            <a:latin typeface="Cambria Math" panose="02040503050406030204" pitchFamily="18" charset="0"/>
                          </a:rPr>
                          <m:t>Θ</m:t>
                        </m:r>
                      </m:e>
                    </m:acc>
                    <m:d>
                      <m:dPr>
                        <m:ctrlPr>
                          <a:rPr lang="en-US" b="0" i="1" smtClean="0">
                            <a:solidFill>
                              <a:srgbClr val="3413D7"/>
                            </a:solidFill>
                            <a:latin typeface="Cambria Math" panose="02040503050406030204" pitchFamily="18" charset="0"/>
                          </a:rPr>
                        </m:ctrlPr>
                      </m:dPr>
                      <m:e>
                        <m:f>
                          <m:fPr>
                            <m:ctrlPr>
                              <a:rPr lang="en-US" b="0" i="1" smtClean="0">
                                <a:solidFill>
                                  <a:srgbClr val="3413D7"/>
                                </a:solidFill>
                                <a:latin typeface="Cambria Math" panose="02040503050406030204" pitchFamily="18" charset="0"/>
                              </a:rPr>
                            </m:ctrlPr>
                          </m:fPr>
                          <m:num>
                            <m:r>
                              <a:rPr lang="en-US" i="1">
                                <a:solidFill>
                                  <a:srgbClr val="3413D7"/>
                                </a:solidFill>
                                <a:latin typeface="Cambria Math" panose="02040503050406030204" pitchFamily="18" charset="0"/>
                              </a:rPr>
                              <m:t>1</m:t>
                            </m:r>
                          </m:num>
                          <m:den>
                            <m:r>
                              <a:rPr lang="en-US" i="1">
                                <a:solidFill>
                                  <a:srgbClr val="3413D7"/>
                                </a:solidFill>
                                <a:latin typeface="Cambria Math" panose="02040503050406030204" pitchFamily="18" charset="0"/>
                              </a:rPr>
                              <m:t>𝑘</m:t>
                            </m:r>
                          </m:den>
                        </m:f>
                      </m:e>
                    </m:d>
                  </m:oMath>
                </a14:m>
                <a:r>
                  <a:rPr lang="en-US" dirty="0"/>
                  <a:t> progress per iteration</a:t>
                </a:r>
              </a:p>
              <a:p>
                <a:endParaRPr lang="en-US" dirty="0"/>
              </a:p>
              <a:p>
                <a:r>
                  <a:rPr lang="en-US" dirty="0"/>
                  <a:t>However, this fails when </a:t>
                </a:r>
                <a14:m>
                  <m:oMath xmlns:m="http://schemas.openxmlformats.org/officeDocument/2006/math">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oMath>
                </a14:m>
                <a:r>
                  <a:rPr lang="en-US" dirty="0"/>
                  <a:t>’s are different </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19</a:t>
            </a:fld>
            <a:endParaRPr lang="en-US"/>
          </a:p>
        </p:txBody>
      </p:sp>
      <p:pic>
        <p:nvPicPr>
          <p:cNvPr id="7" name="Picture 6" descr="A picture containing clipart&#10;&#10;Description generated with very high confidence">
            <a:extLst>
              <a:ext uri="{FF2B5EF4-FFF2-40B4-BE49-F238E27FC236}">
                <a16:creationId xmlns:a16="http://schemas.microsoft.com/office/drawing/2014/main" id="{D322D178-1F33-4BC2-A32D-09F5C9E82F2A}"/>
              </a:ext>
            </a:extLst>
          </p:cNvPr>
          <p:cNvPicPr>
            <a:picLocks noChangeAspect="1"/>
          </p:cNvPicPr>
          <p:nvPr/>
        </p:nvPicPr>
        <p:blipFill>
          <a:blip r:embed="rId4"/>
          <a:stretch>
            <a:fillRect/>
          </a:stretch>
        </p:blipFill>
        <p:spPr>
          <a:xfrm>
            <a:off x="3657600" y="5410200"/>
            <a:ext cx="1066800" cy="1066800"/>
          </a:xfrm>
          <a:prstGeom prst="rect">
            <a:avLst/>
          </a:prstGeom>
        </p:spPr>
      </p:pic>
    </p:spTree>
    <p:extLst>
      <p:ext uri="{BB962C8B-B14F-4D97-AF65-F5344CB8AC3E}">
        <p14:creationId xmlns:p14="http://schemas.microsoft.com/office/powerpoint/2010/main" val="25741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0D2B-54BC-42FA-8F9C-056BA4998665}"/>
              </a:ext>
            </a:extLst>
          </p:cNvPr>
          <p:cNvSpPr>
            <a:spLocks noGrp="1"/>
          </p:cNvSpPr>
          <p:nvPr>
            <p:ph type="title"/>
          </p:nvPr>
        </p:nvSpPr>
        <p:spPr/>
        <p:txBody>
          <a:bodyPr/>
          <a:lstStyle/>
          <a:p>
            <a:r>
              <a:rPr lang="en-US" dirty="0"/>
              <a:t>Mixture Models</a:t>
            </a:r>
          </a:p>
        </p:txBody>
      </p:sp>
      <p:sp>
        <p:nvSpPr>
          <p:cNvPr id="3" name="Content Placeholder 2">
            <a:extLst>
              <a:ext uri="{FF2B5EF4-FFF2-40B4-BE49-F238E27FC236}">
                <a16:creationId xmlns:a16="http://schemas.microsoft.com/office/drawing/2014/main" id="{B39E8CBA-3BCA-4964-BED0-081EC0B3172A}"/>
              </a:ext>
            </a:extLst>
          </p:cNvPr>
          <p:cNvSpPr>
            <a:spLocks noGrp="1"/>
          </p:cNvSpPr>
          <p:nvPr>
            <p:ph idx="1"/>
          </p:nvPr>
        </p:nvSpPr>
        <p:spPr/>
        <p:txBody>
          <a:bodyPr/>
          <a:lstStyle/>
          <a:p>
            <a:r>
              <a:rPr lang="en-US" dirty="0"/>
              <a:t>General way to build sophisticated models from simple models</a:t>
            </a:r>
          </a:p>
        </p:txBody>
      </p:sp>
      <p:sp>
        <p:nvSpPr>
          <p:cNvPr id="4" name="Slide Number Placeholder 3">
            <a:extLst>
              <a:ext uri="{FF2B5EF4-FFF2-40B4-BE49-F238E27FC236}">
                <a16:creationId xmlns:a16="http://schemas.microsoft.com/office/drawing/2014/main" id="{74EE5E62-BF65-40E5-8126-42CA5036A2B4}"/>
              </a:ext>
            </a:extLst>
          </p:cNvPr>
          <p:cNvSpPr>
            <a:spLocks noGrp="1"/>
          </p:cNvSpPr>
          <p:nvPr>
            <p:ph type="sldNum" sz="quarter" idx="12"/>
          </p:nvPr>
        </p:nvSpPr>
        <p:spPr/>
        <p:txBody>
          <a:bodyPr/>
          <a:lstStyle/>
          <a:p>
            <a:fld id="{2211CC9C-8413-1143-B9F8-DBC8CA0D4AC1}" type="slidenum">
              <a:rPr lang="en-US" smtClean="0"/>
              <a:t>2</a:t>
            </a:fld>
            <a:endParaRPr lang="en-US"/>
          </a:p>
        </p:txBody>
      </p:sp>
      <p:pic>
        <p:nvPicPr>
          <p:cNvPr id="8" name="Picture 7" descr="A picture containing LEGO, toy&#10;&#10;Description generated with very high confidence">
            <a:extLst>
              <a:ext uri="{FF2B5EF4-FFF2-40B4-BE49-F238E27FC236}">
                <a16:creationId xmlns:a16="http://schemas.microsoft.com/office/drawing/2014/main" id="{C3E8C545-1899-4E88-8ED7-B06C33E60E1A}"/>
              </a:ext>
            </a:extLst>
          </p:cNvPr>
          <p:cNvPicPr>
            <a:picLocks noChangeAspect="1"/>
          </p:cNvPicPr>
          <p:nvPr/>
        </p:nvPicPr>
        <p:blipFill>
          <a:blip r:embed="rId3"/>
          <a:stretch>
            <a:fillRect/>
          </a:stretch>
        </p:blipFill>
        <p:spPr>
          <a:xfrm>
            <a:off x="5412581" y="3369759"/>
            <a:ext cx="2143125" cy="2143125"/>
          </a:xfrm>
          <a:prstGeom prst="rect">
            <a:avLst/>
          </a:prstGeom>
        </p:spPr>
      </p:pic>
      <p:pic>
        <p:nvPicPr>
          <p:cNvPr id="12" name="Picture 11" descr="A picture containing LEGO, toy&#10;&#10;Description generated with very high confidence">
            <a:extLst>
              <a:ext uri="{FF2B5EF4-FFF2-40B4-BE49-F238E27FC236}">
                <a16:creationId xmlns:a16="http://schemas.microsoft.com/office/drawing/2014/main" id="{04A234EF-5759-4403-9412-6DD6ACA1B231}"/>
              </a:ext>
            </a:extLst>
          </p:cNvPr>
          <p:cNvPicPr>
            <a:picLocks noChangeAspect="1"/>
          </p:cNvPicPr>
          <p:nvPr/>
        </p:nvPicPr>
        <p:blipFill>
          <a:blip r:embed="rId4"/>
          <a:stretch>
            <a:fillRect/>
          </a:stretch>
        </p:blipFill>
        <p:spPr>
          <a:xfrm>
            <a:off x="1066799" y="3505200"/>
            <a:ext cx="3626069" cy="1752600"/>
          </a:xfrm>
          <a:prstGeom prst="rect">
            <a:avLst/>
          </a:prstGeom>
        </p:spPr>
      </p:pic>
    </p:spTree>
    <p:extLst>
      <p:ext uri="{BB962C8B-B14F-4D97-AF65-F5344CB8AC3E}">
        <p14:creationId xmlns:p14="http://schemas.microsoft.com/office/powerpoint/2010/main" val="39310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normAutofit fontScale="90000"/>
          </a:bodyPr>
          <a:lstStyle/>
          <a:p>
            <a:r>
              <a:rPr lang="en-US" dirty="0"/>
              <a:t>Warm Start III: Method of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When </a:t>
                </a:r>
                <a14:m>
                  <m:oMath xmlns:m="http://schemas.openxmlformats.org/officeDocument/2006/math">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oMath>
                </a14:m>
                <a:r>
                  <a:rPr lang="en-US" dirty="0"/>
                  <a:t>’s are different: also apply Method of Polynomials</a:t>
                </a:r>
              </a:p>
              <a:p>
                <a:endParaRPr lang="en-US" dirty="0"/>
              </a:p>
              <a:p>
                <a:r>
                  <a:rPr lang="en-US" dirty="0"/>
                  <a:t>Compute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b="1" i="1" smtClean="0">
                              <a:solidFill>
                                <a:srgbClr val="3413D7"/>
                              </a:solidFill>
                              <a:latin typeface="Cambria Math" panose="02040503050406030204" pitchFamily="18" charset="0"/>
                            </a:rPr>
                          </m:ctrlPr>
                        </m:naryPr>
                        <m:sub>
                          <m:r>
                            <m:rPr>
                              <m:brk m:alnAt="7"/>
                            </m:rPr>
                            <a:rPr lang="en-US" b="0" i="1" smtClean="0">
                              <a:solidFill>
                                <a:srgbClr val="3413D7"/>
                              </a:solidFill>
                              <a:latin typeface="Cambria Math" panose="02040503050406030204" pitchFamily="18" charset="0"/>
                            </a:rPr>
                            <m:t>𝑝</m:t>
                          </m:r>
                          <m:r>
                            <a:rPr lang="en-US" b="0" i="1" smtClean="0">
                              <a:solidFill>
                                <a:srgbClr val="3413D7"/>
                              </a:solidFill>
                              <a:latin typeface="Cambria Math" panose="02040503050406030204" pitchFamily="18" charset="0"/>
                            </a:rPr>
                            <m:t>=0,…,</m:t>
                          </m:r>
                          <m:r>
                            <a:rPr lang="en-US" b="0" i="1" smtClean="0">
                              <a:solidFill>
                                <a:srgbClr val="3413D7"/>
                              </a:solidFill>
                              <a:latin typeface="Cambria Math" panose="02040503050406030204" pitchFamily="18" charset="0"/>
                            </a:rPr>
                            <m:t>𝑘</m:t>
                          </m:r>
                        </m:sub>
                        <m:sup/>
                        <m:e>
                          <m:sSub>
                            <m:sSubPr>
                              <m:ctrlPr>
                                <a:rPr lang="en-US" i="1" smtClean="0">
                                  <a:solidFill>
                                    <a:srgbClr val="D2533C"/>
                                  </a:solidFill>
                                  <a:latin typeface="Cambria Math" panose="02040503050406030204" pitchFamily="18" charset="0"/>
                                </a:rPr>
                              </m:ctrlPr>
                            </m:sSubPr>
                            <m:e>
                              <m:r>
                                <a:rPr lang="en-US" b="0" i="1" smtClean="0">
                                  <a:solidFill>
                                    <a:srgbClr val="D2533C"/>
                                  </a:solidFill>
                                  <a:latin typeface="Cambria Math" panose="02040503050406030204" pitchFamily="18" charset="0"/>
                                </a:rPr>
                                <m:t>𝑐</m:t>
                              </m:r>
                            </m:e>
                            <m:sub>
                              <m:r>
                                <a:rPr lang="en-US" b="0" i="1" smtClean="0">
                                  <a:solidFill>
                                    <a:srgbClr val="D2533C"/>
                                  </a:solidFill>
                                  <a:latin typeface="Cambria Math" panose="02040503050406030204" pitchFamily="18" charset="0"/>
                                </a:rPr>
                                <m:t>𝑝</m:t>
                              </m:r>
                            </m:sub>
                          </m:sSub>
                        </m:e>
                      </m:nary>
                      <m:r>
                        <a:rPr lang="en-US" b="1">
                          <a:solidFill>
                            <a:srgbClr val="3413D7"/>
                          </a:solidFill>
                          <a:latin typeface="Cambria Math" panose="02040503050406030204" pitchFamily="18" charset="0"/>
                        </a:rPr>
                        <m:t>𝐄</m:t>
                      </m:r>
                      <m:d>
                        <m:dPr>
                          <m:begChr m:val="["/>
                          <m:endChr m:val="]"/>
                          <m:ctrlPr>
                            <a:rPr lang="en-US" i="1">
                              <a:solidFill>
                                <a:srgbClr val="3413D7"/>
                              </a:solidFill>
                              <a:latin typeface="Cambria Math" panose="02040503050406030204" pitchFamily="18" charset="0"/>
                            </a:rPr>
                          </m:ctrlPr>
                        </m:dPr>
                        <m:e>
                          <m:sSup>
                            <m:sSupPr>
                              <m:ctrlPr>
                                <a:rPr lang="en-US" b="0" i="1" smtClean="0">
                                  <a:solidFill>
                                    <a:srgbClr val="3413D7"/>
                                  </a:solidFill>
                                  <a:latin typeface="Cambria Math" panose="02040503050406030204" pitchFamily="18" charset="0"/>
                                </a:rPr>
                              </m:ctrlPr>
                            </m:sSupPr>
                            <m:e>
                              <m:d>
                                <m:dPr>
                                  <m:ctrlPr>
                                    <a:rPr lang="en-US" i="1">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𝑦</m:t>
                                  </m:r>
                                  <m:r>
                                    <a:rPr lang="en-US" i="1">
                                      <a:solidFill>
                                        <a:srgbClr val="3413D7"/>
                                      </a:solidFill>
                                      <a:latin typeface="Cambria Math" panose="02040503050406030204" pitchFamily="18" charset="0"/>
                                    </a:rPr>
                                    <m:t>−</m:t>
                                  </m:r>
                                  <m:d>
                                    <m:dPr>
                                      <m:begChr m:val="⟨"/>
                                      <m:endChr m:val="⟩"/>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𝑥</m:t>
                                      </m:r>
                                    </m:e>
                                  </m:d>
                                </m:e>
                              </m:d>
                            </m:e>
                            <m:sup>
                              <m:r>
                                <a:rPr lang="en-US" b="0" i="1" smtClean="0">
                                  <a:solidFill>
                                    <a:srgbClr val="D2533C"/>
                                  </a:solidFill>
                                  <a:latin typeface="Cambria Math" panose="02040503050406030204" pitchFamily="18" charset="0"/>
                                </a:rPr>
                                <m:t>2</m:t>
                              </m:r>
                              <m:r>
                                <a:rPr lang="en-US" b="0" i="1" smtClean="0">
                                  <a:solidFill>
                                    <a:srgbClr val="D2533C"/>
                                  </a:solidFill>
                                  <a:latin typeface="Cambria Math" panose="02040503050406030204" pitchFamily="18" charset="0"/>
                                </a:rPr>
                                <m:t>𝑝</m:t>
                              </m:r>
                            </m:sup>
                          </m:sSup>
                          <m:r>
                            <a:rPr lang="en-US" i="1">
                              <a:solidFill>
                                <a:srgbClr val="3413D7"/>
                              </a:solidFill>
                              <a:latin typeface="Cambria Math" panose="02040503050406030204" pitchFamily="18" charset="0"/>
                            </a:rPr>
                            <m:t>𝑥</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𝑥</m:t>
                              </m:r>
                            </m:e>
                            <m:sup>
                              <m:r>
                                <a:rPr lang="en-US" i="1">
                                  <a:solidFill>
                                    <a:srgbClr val="3413D7"/>
                                  </a:solidFill>
                                  <a:latin typeface="Cambria Math" panose="02040503050406030204" pitchFamily="18" charset="0"/>
                                </a:rPr>
                                <m:t>⊤</m:t>
                              </m:r>
                            </m:sup>
                          </m:sSup>
                        </m:e>
                      </m:d>
                    </m:oMath>
                  </m:oMathPara>
                </a14:m>
                <a:endParaRPr lang="en-US" dirty="0"/>
              </a:p>
              <a:p>
                <a:pPr marL="0" indent="0">
                  <a:buNone/>
                </a:pPr>
                <a:r>
                  <a:rPr lang="en-US" dirty="0"/>
                  <a:t>  where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𝑐</m:t>
                        </m:r>
                      </m:e>
                      <m:sub>
                        <m:r>
                          <a:rPr lang="en-US" b="0" i="1" smtClean="0">
                            <a:solidFill>
                              <a:srgbClr val="3413D7"/>
                            </a:solidFill>
                            <a:latin typeface="Cambria Math" panose="02040503050406030204" pitchFamily="18" charset="0"/>
                          </a:rPr>
                          <m:t>𝑝</m:t>
                        </m:r>
                      </m:sub>
                    </m:sSub>
                  </m:oMath>
                </a14:m>
                <a:r>
                  <a:rPr lang="en-US" dirty="0"/>
                  <a:t>’s are set such that terms related to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oMath>
                </a14:m>
                <a:r>
                  <a:rPr lang="en-US" dirty="0"/>
                  <a:t>’s  </a:t>
                </a:r>
              </a:p>
              <a:p>
                <a:pPr marL="0" indent="0">
                  <a:buNone/>
                </a:pPr>
                <a:r>
                  <a:rPr lang="en-US" dirty="0"/>
                  <a:t>  are preserved while other terms are cancelled</a:t>
                </a:r>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20</a:t>
            </a:fld>
            <a:endParaRPr lang="en-US"/>
          </a:p>
        </p:txBody>
      </p:sp>
    </p:spTree>
    <p:extLst>
      <p:ext uri="{BB962C8B-B14F-4D97-AF65-F5344CB8AC3E}">
        <p14:creationId xmlns:p14="http://schemas.microsoft.com/office/powerpoint/2010/main" val="1411270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normAutofit fontScale="90000"/>
          </a:bodyPr>
          <a:lstStyle/>
          <a:p>
            <a:r>
              <a:rPr lang="en-US" dirty="0"/>
              <a:t>Warm Start III: Method of Polynomials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When </a:t>
                </a:r>
                <a14:m>
                  <m:oMath xmlns:m="http://schemas.openxmlformats.org/officeDocument/2006/math">
                    <m:sSub>
                      <m:sSubPr>
                        <m:ctrlPr>
                          <a:rPr lang="en-US" i="1">
                            <a:solidFill>
                              <a:srgbClr val="3413D7"/>
                            </a:solidFill>
                            <a:latin typeface="Cambria Math" panose="02040503050406030204" pitchFamily="18" charset="0"/>
                          </a:rPr>
                        </m:ctrlPr>
                      </m:sSub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oMath>
                </a14:m>
                <a:r>
                  <a:rPr lang="en-US" dirty="0"/>
                  <a:t>’s are different: also apply Method of Polynomials</a:t>
                </a:r>
              </a:p>
              <a:p>
                <a:endParaRPr lang="en-US" dirty="0"/>
              </a:p>
              <a:p>
                <a:r>
                  <a:rPr lang="en-US" dirty="0"/>
                  <a:t>Compute </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b="1" i="1">
                              <a:solidFill>
                                <a:srgbClr val="3413D7"/>
                              </a:solidFill>
                              <a:latin typeface="Cambria Math" panose="02040503050406030204" pitchFamily="18" charset="0"/>
                            </a:rPr>
                          </m:ctrlPr>
                        </m:naryPr>
                        <m:sub>
                          <m:r>
                            <m:rPr>
                              <m:brk m:alnAt="7"/>
                            </m:rPr>
                            <a:rPr lang="en-US" i="1">
                              <a:solidFill>
                                <a:srgbClr val="3413D7"/>
                              </a:solidFill>
                              <a:latin typeface="Cambria Math" panose="02040503050406030204" pitchFamily="18" charset="0"/>
                            </a:rPr>
                            <m:t>𝑝</m:t>
                          </m:r>
                          <m:r>
                            <a:rPr lang="en-US" i="1">
                              <a:solidFill>
                                <a:srgbClr val="3413D7"/>
                              </a:solidFill>
                              <a:latin typeface="Cambria Math" panose="02040503050406030204" pitchFamily="18" charset="0"/>
                            </a:rPr>
                            <m:t>=0,…,</m:t>
                          </m:r>
                          <m:r>
                            <a:rPr lang="en-US" i="1">
                              <a:solidFill>
                                <a:srgbClr val="3413D7"/>
                              </a:solidFill>
                              <a:latin typeface="Cambria Math" panose="02040503050406030204" pitchFamily="18" charset="0"/>
                            </a:rPr>
                            <m:t>𝑘</m:t>
                          </m:r>
                        </m:sub>
                        <m:sup/>
                        <m:e>
                          <m:sSub>
                            <m:sSubPr>
                              <m:ctrlPr>
                                <a:rPr lang="en-US" i="1" smtClean="0">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𝑐</m:t>
                              </m:r>
                            </m:e>
                            <m:sub>
                              <m:r>
                                <a:rPr lang="en-US" i="1">
                                  <a:solidFill>
                                    <a:srgbClr val="3413D7"/>
                                  </a:solidFill>
                                  <a:latin typeface="Cambria Math" panose="02040503050406030204" pitchFamily="18" charset="0"/>
                                </a:rPr>
                                <m:t>𝑝</m:t>
                              </m:r>
                            </m:sub>
                          </m:sSub>
                        </m:e>
                      </m:nary>
                      <m:r>
                        <a:rPr lang="en-US" b="1">
                          <a:solidFill>
                            <a:srgbClr val="3413D7"/>
                          </a:solidFill>
                          <a:latin typeface="Cambria Math" panose="02040503050406030204" pitchFamily="18" charset="0"/>
                        </a:rPr>
                        <m:t>𝐄</m:t>
                      </m:r>
                      <m:d>
                        <m:dPr>
                          <m:begChr m:val="["/>
                          <m:endChr m:val="]"/>
                          <m:ctrlPr>
                            <a:rPr lang="en-US" i="1">
                              <a:solidFill>
                                <a:srgbClr val="3413D7"/>
                              </a:solidFill>
                              <a:latin typeface="Cambria Math" panose="02040503050406030204" pitchFamily="18" charset="0"/>
                            </a:rPr>
                          </m:ctrlPr>
                        </m:dPr>
                        <m:e>
                          <m:sSup>
                            <m:sSupPr>
                              <m:ctrlPr>
                                <a:rPr lang="en-US" i="1">
                                  <a:solidFill>
                                    <a:srgbClr val="3413D7"/>
                                  </a:solidFill>
                                  <a:latin typeface="Cambria Math" panose="02040503050406030204" pitchFamily="18" charset="0"/>
                                </a:rPr>
                              </m:ctrlPr>
                            </m:sSupPr>
                            <m:e>
                              <m:d>
                                <m:dPr>
                                  <m:ctrlPr>
                                    <a:rPr lang="en-US" i="1">
                                      <a:solidFill>
                                        <a:srgbClr val="3413D7"/>
                                      </a:solidFill>
                                      <a:latin typeface="Cambria Math" panose="02040503050406030204" pitchFamily="18" charset="0"/>
                                    </a:rPr>
                                  </m:ctrlPr>
                                </m:dPr>
                                <m:e>
                                  <m:r>
                                    <a:rPr lang="en-US" i="1">
                                      <a:solidFill>
                                        <a:srgbClr val="3413D7"/>
                                      </a:solidFill>
                                      <a:latin typeface="Cambria Math" panose="02040503050406030204" pitchFamily="18" charset="0"/>
                                    </a:rPr>
                                    <m:t>𝑦</m:t>
                                  </m:r>
                                  <m:r>
                                    <a:rPr lang="en-US" i="1">
                                      <a:solidFill>
                                        <a:srgbClr val="3413D7"/>
                                      </a:solidFill>
                                      <a:latin typeface="Cambria Math" panose="02040503050406030204" pitchFamily="18" charset="0"/>
                                    </a:rPr>
                                    <m:t>−</m:t>
                                  </m:r>
                                  <m:d>
                                    <m:dPr>
                                      <m:begChr m:val="⟨"/>
                                      <m:endChr m:val="⟩"/>
                                      <m:ctrlPr>
                                        <a:rPr lang="en-US" i="1">
                                          <a:solidFill>
                                            <a:srgbClr val="3413D7"/>
                                          </a:solidFill>
                                          <a:latin typeface="Cambria Math" panose="02040503050406030204" pitchFamily="18" charset="0"/>
                                        </a:rPr>
                                      </m:ctrlPr>
                                    </m:d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𝑥</m:t>
                                      </m:r>
                                    </m:e>
                                  </m:d>
                                </m:e>
                              </m:d>
                            </m:e>
                            <m:sup>
                              <m:r>
                                <a:rPr lang="en-US" i="1" smtClean="0">
                                  <a:solidFill>
                                    <a:srgbClr val="3413D7"/>
                                  </a:solidFill>
                                  <a:latin typeface="Cambria Math" panose="02040503050406030204" pitchFamily="18" charset="0"/>
                                </a:rPr>
                                <m:t>2</m:t>
                              </m:r>
                              <m:r>
                                <a:rPr lang="en-US" i="1" smtClean="0">
                                  <a:solidFill>
                                    <a:srgbClr val="3413D7"/>
                                  </a:solidFill>
                                  <a:latin typeface="Cambria Math" panose="02040503050406030204" pitchFamily="18" charset="0"/>
                                </a:rPr>
                                <m:t>𝑝</m:t>
                              </m:r>
                            </m:sup>
                          </m:sSup>
                          <m:r>
                            <a:rPr lang="en-US" i="1">
                              <a:solidFill>
                                <a:srgbClr val="3413D7"/>
                              </a:solidFill>
                              <a:latin typeface="Cambria Math" panose="02040503050406030204" pitchFamily="18" charset="0"/>
                            </a:rPr>
                            <m:t>𝑥</m:t>
                          </m:r>
                          <m:sSup>
                            <m:sSupPr>
                              <m:ctrlPr>
                                <a:rPr lang="en-US" i="1">
                                  <a:solidFill>
                                    <a:srgbClr val="3413D7"/>
                                  </a:solidFill>
                                  <a:latin typeface="Cambria Math" panose="02040503050406030204" pitchFamily="18" charset="0"/>
                                </a:rPr>
                              </m:ctrlPr>
                            </m:sSupPr>
                            <m:e>
                              <m:r>
                                <a:rPr lang="en-US" i="1">
                                  <a:solidFill>
                                    <a:srgbClr val="3413D7"/>
                                  </a:solidFill>
                                  <a:latin typeface="Cambria Math" panose="02040503050406030204" pitchFamily="18" charset="0"/>
                                </a:rPr>
                                <m:t>𝑥</m:t>
                              </m:r>
                            </m:e>
                            <m:sup>
                              <m:r>
                                <a:rPr lang="en-US" i="1">
                                  <a:solidFill>
                                    <a:srgbClr val="3413D7"/>
                                  </a:solidFill>
                                  <a:latin typeface="Cambria Math" panose="02040503050406030204" pitchFamily="18" charset="0"/>
                                </a:rPr>
                                <m:t>⊤</m:t>
                              </m:r>
                            </m:sup>
                          </m:sSup>
                        </m:e>
                      </m:d>
                    </m:oMath>
                  </m:oMathPara>
                </a14:m>
                <a:endParaRPr lang="en-US" dirty="0"/>
              </a:p>
              <a:p>
                <a:pPr marL="0" indent="0">
                  <a:buNone/>
                </a:pPr>
                <a:r>
                  <a:rPr lang="en-US" dirty="0"/>
                  <a:t>  where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𝑐</m:t>
                        </m:r>
                      </m:e>
                      <m:sub>
                        <m:r>
                          <a:rPr lang="en-US" b="0" i="1" smtClean="0">
                            <a:solidFill>
                              <a:srgbClr val="3413D7"/>
                            </a:solidFill>
                            <a:latin typeface="Cambria Math" panose="02040503050406030204" pitchFamily="18" charset="0"/>
                          </a:rPr>
                          <m:t>𝑝</m:t>
                        </m:r>
                      </m:sub>
                    </m:sSub>
                  </m:oMath>
                </a14:m>
                <a:r>
                  <a:rPr lang="en-US" dirty="0"/>
                  <a:t>’s are set such that terms related to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𝑎</m:t>
                        </m:r>
                      </m:e>
                      <m:sub>
                        <m:r>
                          <a:rPr lang="en-US" i="1">
                            <a:solidFill>
                              <a:srgbClr val="3413D7"/>
                            </a:solidFill>
                            <a:latin typeface="Cambria Math" panose="02040503050406030204" pitchFamily="18" charset="0"/>
                          </a:rPr>
                          <m:t>𝑡</m:t>
                        </m:r>
                      </m:sub>
                    </m:sSub>
                    <m:r>
                      <a:rPr lang="en-US" i="1">
                        <a:solidFill>
                          <a:srgbClr val="3413D7"/>
                        </a:solidFill>
                        <a:latin typeface="Cambria Math" panose="02040503050406030204" pitchFamily="18" charset="0"/>
                      </a:rPr>
                      <m:t>)</m:t>
                    </m:r>
                  </m:oMath>
                </a14:m>
                <a:r>
                  <a:rPr lang="en-US" dirty="0"/>
                  <a:t>’s  </a:t>
                </a:r>
              </a:p>
              <a:p>
                <a:pPr marL="0" indent="0">
                  <a:buNone/>
                </a:pPr>
                <a:r>
                  <a:rPr lang="en-US" dirty="0"/>
                  <a:t>  are preserved while other terms are cancelled</a:t>
                </a:r>
              </a:p>
              <a:p>
                <a:pPr marL="0" indent="0">
                  <a:buNone/>
                </a:pPr>
                <a:endParaRPr lang="en-US" dirty="0"/>
              </a:p>
              <a:p>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𝑐</m:t>
                        </m:r>
                      </m:e>
                      <m:sub>
                        <m:r>
                          <a:rPr lang="en-US" b="0" i="1" smtClean="0">
                            <a:solidFill>
                              <a:srgbClr val="3413D7"/>
                            </a:solidFill>
                            <a:latin typeface="Cambria Math" panose="02040503050406030204" pitchFamily="18" charset="0"/>
                          </a:rPr>
                          <m:t>𝑝</m:t>
                        </m:r>
                      </m:sub>
                    </m:sSub>
                  </m:oMath>
                </a14:m>
                <a:r>
                  <a:rPr lang="en-US" dirty="0"/>
                  <a:t>’s are set to be the coefficients of some polynomial carefully designed to satisfy the requirement</a:t>
                </a:r>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t="-875"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21</a:t>
            </a:fld>
            <a:endParaRPr lang="en-US"/>
          </a:p>
        </p:txBody>
      </p:sp>
      <p:pic>
        <p:nvPicPr>
          <p:cNvPr id="5" name="Picture 4" descr="A picture containing clipart&#10;&#10;Description generated with very high confidence">
            <a:extLst>
              <a:ext uri="{FF2B5EF4-FFF2-40B4-BE49-F238E27FC236}">
                <a16:creationId xmlns:a16="http://schemas.microsoft.com/office/drawing/2014/main" id="{4F24B5F8-7158-45DE-9C0C-A67DF191D7AF}"/>
              </a:ext>
            </a:extLst>
          </p:cNvPr>
          <p:cNvPicPr>
            <a:picLocks noChangeAspect="1"/>
          </p:cNvPicPr>
          <p:nvPr/>
        </p:nvPicPr>
        <p:blipFill>
          <a:blip r:embed="rId4"/>
          <a:stretch>
            <a:fillRect/>
          </a:stretch>
        </p:blipFill>
        <p:spPr>
          <a:xfrm>
            <a:off x="7010400" y="5753100"/>
            <a:ext cx="990600" cy="990600"/>
          </a:xfrm>
          <a:prstGeom prst="rect">
            <a:avLst/>
          </a:prstGeom>
        </p:spPr>
      </p:pic>
    </p:spTree>
    <p:extLst>
      <p:ext uri="{BB962C8B-B14F-4D97-AF65-F5344CB8AC3E}">
        <p14:creationId xmlns:p14="http://schemas.microsoft.com/office/powerpoint/2010/main" val="336391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626E-8DAC-47EF-BFE0-231EADC74D9A}"/>
              </a:ext>
            </a:extLst>
          </p:cNvPr>
          <p:cNvSpPr>
            <a:spLocks noGrp="1"/>
          </p:cNvSpPr>
          <p:nvPr>
            <p:ph type="title"/>
          </p:nvPr>
        </p:nvSpPr>
        <p:spPr/>
        <p:txBody>
          <a:bodyPr>
            <a:normAutofit/>
          </a:bodyPr>
          <a:lstStyle/>
          <a:p>
            <a:r>
              <a:rPr lang="en-US" dirty="0"/>
              <a:t>Gradient Descent from Warm Start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4C556C-73EA-49C0-84F0-C9C5C193C9AE}"/>
                  </a:ext>
                </a:extLst>
              </p:cNvPr>
              <p:cNvSpPr>
                <a:spLocks noGrp="1"/>
              </p:cNvSpPr>
              <p:nvPr>
                <p:ph idx="1"/>
              </p:nvPr>
            </p:nvSpPr>
            <p:spPr/>
            <p:txBody>
              <a:bodyPr/>
              <a:lstStyle/>
              <a:p>
                <a:r>
                  <a:rPr lang="en-US" dirty="0"/>
                  <a:t>Given a warm start </a:t>
                </a:r>
                <a14:m>
                  <m:oMath xmlns:m="http://schemas.openxmlformats.org/officeDocument/2006/math">
                    <m:r>
                      <a:rPr lang="en-US" b="0" i="1" smtClean="0">
                        <a:solidFill>
                          <a:srgbClr val="3413D7"/>
                        </a:solidFill>
                        <a:latin typeface="Cambria Math" panose="02040503050406030204" pitchFamily="18" charset="0"/>
                      </a:rPr>
                      <m:t>𝑝𝑜𝑙𝑦</m:t>
                    </m:r>
                    <m:d>
                      <m:dPr>
                        <m:ctrlPr>
                          <a:rPr lang="en-US" b="0" i="1" smtClean="0">
                            <a:solidFill>
                              <a:srgbClr val="3413D7"/>
                            </a:solidFill>
                            <a:latin typeface="Cambria Math" panose="02040503050406030204" pitchFamily="18" charset="0"/>
                          </a:rPr>
                        </m:ctrlPr>
                      </m:dPr>
                      <m:e>
                        <m:f>
                          <m:fPr>
                            <m:ctrlPr>
                              <a:rPr lang="en-US" b="0" i="1" smtClean="0">
                                <a:solidFill>
                                  <a:srgbClr val="3413D7"/>
                                </a:solidFill>
                                <a:latin typeface="Cambria Math" panose="02040503050406030204" pitchFamily="18" charset="0"/>
                              </a:rPr>
                            </m:ctrlPr>
                          </m:fPr>
                          <m:num>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𝑝</m:t>
                                </m:r>
                              </m:e>
                              <m:sub>
                                <m:r>
                                  <a:rPr lang="en-US" b="0" i="1" smtClean="0">
                                    <a:solidFill>
                                      <a:srgbClr val="3413D7"/>
                                    </a:solidFill>
                                    <a:latin typeface="Cambria Math" panose="02040503050406030204" pitchFamily="18" charset="0"/>
                                  </a:rPr>
                                  <m:t>𝑚𝑖𝑛</m:t>
                                </m:r>
                              </m:sub>
                            </m:sSub>
                            <m:r>
                              <m:rPr>
                                <m:sty m:val="p"/>
                              </m:rPr>
                              <a:rPr lang="en-US" b="0" i="0" smtClean="0">
                                <a:solidFill>
                                  <a:srgbClr val="3413D7"/>
                                </a:solidFill>
                                <a:latin typeface="Cambria Math" panose="02040503050406030204" pitchFamily="18" charset="0"/>
                              </a:rPr>
                              <m:t>Δ</m:t>
                            </m:r>
                          </m:num>
                          <m:den>
                            <m:r>
                              <a:rPr lang="en-US" b="0" i="1" smtClean="0">
                                <a:solidFill>
                                  <a:srgbClr val="3413D7"/>
                                </a:solidFill>
                                <a:latin typeface="Cambria Math" panose="02040503050406030204" pitchFamily="18" charset="0"/>
                              </a:rPr>
                              <m:t>𝜎</m:t>
                            </m:r>
                          </m:den>
                        </m:f>
                      </m:e>
                    </m:d>
                  </m:oMath>
                </a14:m>
                <a:r>
                  <a:rPr lang="en-US" dirty="0"/>
                  <a:t> away from the truth, use gradient descent to minimize the function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3413D7"/>
                          </a:solidFill>
                          <a:latin typeface="Cambria Math" panose="02040503050406030204" pitchFamily="18" charset="0"/>
                        </a:rPr>
                        <m:t>𝑔</m:t>
                      </m:r>
                      <m:d>
                        <m:dPr>
                          <m:ctrlPr>
                            <a:rPr lang="en-US" b="0" i="1" smtClean="0">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𝑣</m:t>
                          </m:r>
                        </m:e>
                      </m:d>
                      <m:r>
                        <a:rPr lang="en-US" b="0" i="1" smtClean="0">
                          <a:solidFill>
                            <a:srgbClr val="3413D7"/>
                          </a:solidFill>
                          <a:latin typeface="Cambria Math" panose="02040503050406030204" pitchFamily="18" charset="0"/>
                        </a:rPr>
                        <m:t>=</m:t>
                      </m:r>
                      <m:r>
                        <a:rPr lang="en-US" b="1" i="0" smtClean="0">
                          <a:solidFill>
                            <a:srgbClr val="3413D7"/>
                          </a:solidFill>
                          <a:latin typeface="Cambria Math" panose="02040503050406030204" pitchFamily="18" charset="0"/>
                        </a:rPr>
                        <m:t> </m:t>
                      </m:r>
                      <m:r>
                        <a:rPr lang="en-US" b="1" i="0" smtClean="0">
                          <a:solidFill>
                            <a:srgbClr val="D2533C"/>
                          </a:solidFill>
                          <a:latin typeface="Cambria Math" panose="02040503050406030204" pitchFamily="18" charset="0"/>
                        </a:rPr>
                        <m:t>𝐄</m:t>
                      </m:r>
                      <m:r>
                        <a:rPr lang="en-US" b="0" i="1" smtClean="0">
                          <a:solidFill>
                            <a:srgbClr val="D2533C"/>
                          </a:solidFill>
                          <a:latin typeface="Cambria Math" panose="02040503050406030204" pitchFamily="18" charset="0"/>
                        </a:rPr>
                        <m:t>[</m:t>
                      </m:r>
                      <m:r>
                        <m:rPr>
                          <m:sty m:val="p"/>
                        </m:rPr>
                        <a:rPr lang="en-US" b="0" i="0" smtClean="0">
                          <a:solidFill>
                            <a:srgbClr val="D2533C"/>
                          </a:solidFill>
                          <a:latin typeface="Cambria Math" panose="02040503050406030204" pitchFamily="18" charset="0"/>
                        </a:rPr>
                        <m:t>log</m:t>
                      </m:r>
                      <m:r>
                        <a:rPr lang="en-US" b="0" i="1" smtClean="0">
                          <a:solidFill>
                            <a:srgbClr val="D2533C"/>
                          </a:solidFill>
                          <a:latin typeface="Cambria Math" panose="02040503050406030204" pitchFamily="18" charset="0"/>
                        </a:rPr>
                        <m:t>⁡(|</m:t>
                      </m:r>
                      <m:r>
                        <a:rPr lang="en-US" b="0" i="1" smtClean="0">
                          <a:solidFill>
                            <a:srgbClr val="D2533C"/>
                          </a:solidFill>
                          <a:latin typeface="Cambria Math" panose="02040503050406030204" pitchFamily="18" charset="0"/>
                        </a:rPr>
                        <m:t>𝑦</m:t>
                      </m:r>
                      <m:r>
                        <a:rPr lang="en-US" b="0" i="1" smtClean="0">
                          <a:solidFill>
                            <a:srgbClr val="D2533C"/>
                          </a:solidFill>
                          <a:latin typeface="Cambria Math" panose="02040503050406030204" pitchFamily="18" charset="0"/>
                        </a:rPr>
                        <m:t>−⟨</m:t>
                      </m:r>
                      <m:r>
                        <a:rPr lang="en-US" b="0" i="1" smtClean="0">
                          <a:solidFill>
                            <a:srgbClr val="D2533C"/>
                          </a:solidFill>
                          <a:latin typeface="Cambria Math" panose="02040503050406030204" pitchFamily="18" charset="0"/>
                        </a:rPr>
                        <m:t>𝑣</m:t>
                      </m:r>
                      <m:r>
                        <a:rPr lang="en-US" b="0" i="1" smtClean="0">
                          <a:solidFill>
                            <a:srgbClr val="D2533C"/>
                          </a:solidFill>
                          <a:latin typeface="Cambria Math" panose="02040503050406030204" pitchFamily="18" charset="0"/>
                        </a:rPr>
                        <m:t>,</m:t>
                      </m:r>
                      <m:r>
                        <a:rPr lang="en-US" b="0" i="1" smtClean="0">
                          <a:solidFill>
                            <a:srgbClr val="D2533C"/>
                          </a:solidFill>
                          <a:latin typeface="Cambria Math" panose="02040503050406030204" pitchFamily="18" charset="0"/>
                        </a:rPr>
                        <m:t>𝑥</m:t>
                      </m:r>
                      <m:r>
                        <a:rPr lang="en-US" b="0" i="1" smtClean="0">
                          <a:solidFill>
                            <a:srgbClr val="D2533C"/>
                          </a:solidFill>
                          <a:latin typeface="Cambria Math" panose="02040503050406030204" pitchFamily="18" charset="0"/>
                        </a:rPr>
                        <m:t>⟩|+</m:t>
                      </m:r>
                      <m:r>
                        <a:rPr lang="en-US" b="0" i="1" smtClean="0">
                          <a:solidFill>
                            <a:srgbClr val="D2533C"/>
                          </a:solidFill>
                          <a:latin typeface="Cambria Math" panose="02040503050406030204" pitchFamily="18" charset="0"/>
                        </a:rPr>
                        <m:t>𝜁</m:t>
                      </m:r>
                      <m:r>
                        <a:rPr lang="en-US" b="0" i="1" smtClean="0">
                          <a:solidFill>
                            <a:srgbClr val="D2533C"/>
                          </a:solidFill>
                          <a:latin typeface="Cambria Math" panose="02040503050406030204" pitchFamily="18" charset="0"/>
                        </a:rPr>
                        <m:t>)]</m:t>
                      </m:r>
                    </m:oMath>
                  </m:oMathPara>
                </a14:m>
                <a:endParaRPr lang="en-US" dirty="0"/>
              </a:p>
              <a:p>
                <a:pPr marL="0" indent="0">
                  <a:buNone/>
                </a:pPr>
                <a:r>
                  <a:rPr lang="en-US" dirty="0"/>
                  <a:t>  where </a:t>
                </a:r>
                <a14:m>
                  <m:oMath xmlns:m="http://schemas.openxmlformats.org/officeDocument/2006/math">
                    <m:r>
                      <a:rPr lang="en-US" i="1">
                        <a:solidFill>
                          <a:srgbClr val="3413D7"/>
                        </a:solidFill>
                        <a:latin typeface="Cambria Math" panose="02040503050406030204" pitchFamily="18" charset="0"/>
                      </a:rPr>
                      <m:t>𝜁</m:t>
                    </m:r>
                  </m:oMath>
                </a14:m>
                <a:r>
                  <a:rPr lang="en-US" dirty="0"/>
                  <a:t> is some parameter</a:t>
                </a:r>
              </a:p>
              <a:p>
                <a:pPr marL="0" indent="0">
                  <a:buNone/>
                </a:pPr>
                <a:endParaRPr lang="en-US" dirty="0"/>
              </a:p>
              <a:p>
                <a:r>
                  <a:rPr lang="en-US" dirty="0"/>
                  <a:t>Without </a:t>
                </a:r>
                <a14:m>
                  <m:oMath xmlns:m="http://schemas.openxmlformats.org/officeDocument/2006/math">
                    <m:r>
                      <a:rPr lang="en-US" i="1">
                        <a:solidFill>
                          <a:srgbClr val="3413D7"/>
                        </a:solidFill>
                        <a:latin typeface="Cambria Math" panose="02040503050406030204" pitchFamily="18" charset="0"/>
                      </a:rPr>
                      <m:t>𝜁</m:t>
                    </m:r>
                  </m:oMath>
                </a14:m>
                <a:r>
                  <a:rPr lang="en-US" dirty="0"/>
                  <a:t>, similar to the Gravitational allocation method</a:t>
                </a:r>
              </a:p>
              <a:p>
                <a:r>
                  <a:rPr lang="en-US" dirty="0"/>
                  <a:t>With </a:t>
                </a:r>
                <a14:m>
                  <m:oMath xmlns:m="http://schemas.openxmlformats.org/officeDocument/2006/math">
                    <m:r>
                      <a:rPr lang="en-US" i="1">
                        <a:solidFill>
                          <a:srgbClr val="3413D7"/>
                        </a:solidFill>
                        <a:latin typeface="Cambria Math" panose="02040503050406030204" pitchFamily="18" charset="0"/>
                      </a:rPr>
                      <m:t>𝜁</m:t>
                    </m:r>
                  </m:oMath>
                </a14:m>
                <a:r>
                  <a:rPr lang="en-US" dirty="0"/>
                  <a:t>, ensure the smoothness of the function</a:t>
                </a:r>
              </a:p>
              <a:p>
                <a:endParaRPr lang="en-US" dirty="0"/>
              </a:p>
              <a:p>
                <a:r>
                  <a:rPr lang="en-US" dirty="0"/>
                  <a:t>Prove the convergence by lower bounding</a:t>
                </a:r>
              </a:p>
              <a:p>
                <a:pPr marL="0" indent="0">
                  <a:buNone/>
                </a:pPr>
                <a:r>
                  <a:rPr lang="en-US" dirty="0"/>
                  <a:t>	</a:t>
                </a:r>
                <a:r>
                  <a:rPr lang="en-US" dirty="0">
                    <a:solidFill>
                      <a:srgbClr val="3413D7"/>
                    </a:solidFill>
                  </a:rPr>
                  <a:t> </a:t>
                </a:r>
                <a14:m>
                  <m:oMath xmlns:m="http://schemas.openxmlformats.org/officeDocument/2006/math">
                    <m:r>
                      <a:rPr lang="en-US" b="0" i="1" smtClean="0">
                        <a:solidFill>
                          <a:srgbClr val="3413D7"/>
                        </a:solidFill>
                        <a:latin typeface="Cambria Math" panose="02040503050406030204" pitchFamily="18" charset="0"/>
                      </a:rPr>
                      <m:t>⟨</m:t>
                    </m:r>
                    <m:r>
                      <a:rPr lang="en-US" b="0" i="0" smtClean="0">
                        <a:solidFill>
                          <a:srgbClr val="3413D7"/>
                        </a:solidFill>
                        <a:latin typeface="Cambria Math" panose="02040503050406030204" pitchFamily="18" charset="0"/>
                      </a:rPr>
                      <m:t>−</m:t>
                    </m:r>
                    <m:r>
                      <m:rPr>
                        <m:sty m:val="p"/>
                      </m:rPr>
                      <a:rPr lang="en-US" b="0" i="0" smtClean="0">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𝑔</m:t>
                    </m:r>
                    <m:d>
                      <m:dPr>
                        <m:ctrlPr>
                          <a:rPr lang="en-US" i="1">
                            <a:solidFill>
                              <a:srgbClr val="3413D7"/>
                            </a:solidFill>
                            <a:latin typeface="Cambria Math" panose="02040503050406030204" pitchFamily="18" charset="0"/>
                          </a:rPr>
                        </m:ctrlPr>
                      </m:dPr>
                      <m:e>
                        <m:r>
                          <a:rPr lang="en-US" i="1">
                            <a:solidFill>
                              <a:srgbClr val="3413D7"/>
                            </a:solidFill>
                            <a:latin typeface="Cambria Math" panose="02040503050406030204" pitchFamily="18" charset="0"/>
                          </a:rPr>
                          <m:t>𝑣</m:t>
                        </m:r>
                      </m:e>
                    </m:d>
                    <m:r>
                      <a:rPr lang="en-US" b="0" i="1" smtClean="0">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𝑗</m:t>
                        </m:r>
                      </m:sub>
                    </m:sSub>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𝑣</m:t>
                    </m:r>
                    <m:r>
                      <a:rPr lang="en-US" b="0" i="1" smtClean="0">
                        <a:solidFill>
                          <a:srgbClr val="3413D7"/>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94C556C-73EA-49C0-84F0-C9C5C193C9AE}"/>
                  </a:ext>
                </a:extLst>
              </p:cNvPr>
              <p:cNvSpPr>
                <a:spLocks noGrp="1" noRot="1" noChangeAspect="1" noMove="1" noResize="1" noEditPoints="1" noAdjustHandles="1" noChangeArrowheads="1" noChangeShapeType="1" noTextEdit="1"/>
              </p:cNvSpPr>
              <p:nvPr>
                <p:ph idx="1"/>
              </p:nvPr>
            </p:nvSpPr>
            <p:spPr>
              <a:blipFill>
                <a:blip r:embed="rId3"/>
                <a:stretch>
                  <a:fillRect l="-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B86741-A6B3-4D65-B3D0-6412DEED24F3}"/>
              </a:ext>
            </a:extLst>
          </p:cNvPr>
          <p:cNvSpPr>
            <a:spLocks noGrp="1"/>
          </p:cNvSpPr>
          <p:nvPr>
            <p:ph type="sldNum" sz="quarter" idx="12"/>
          </p:nvPr>
        </p:nvSpPr>
        <p:spPr/>
        <p:txBody>
          <a:bodyPr/>
          <a:lstStyle/>
          <a:p>
            <a:fld id="{2211CC9C-8413-1143-B9F8-DBC8CA0D4AC1}" type="slidenum">
              <a:rPr lang="en-US" smtClean="0"/>
              <a:t>22</a:t>
            </a:fld>
            <a:endParaRPr lang="en-US"/>
          </a:p>
        </p:txBody>
      </p:sp>
    </p:spTree>
    <p:extLst>
      <p:ext uri="{BB962C8B-B14F-4D97-AF65-F5344CB8AC3E}">
        <p14:creationId xmlns:p14="http://schemas.microsoft.com/office/powerpoint/2010/main" val="337121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B96D-5ADD-4A3E-AC4D-17963EEFC54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563520C-3139-4D75-AB7F-B364FB3ED14F}"/>
              </a:ext>
            </a:extLst>
          </p:cNvPr>
          <p:cNvSpPr>
            <a:spLocks noGrp="1"/>
          </p:cNvSpPr>
          <p:nvPr>
            <p:ph idx="1"/>
          </p:nvPr>
        </p:nvSpPr>
        <p:spPr/>
        <p:txBody>
          <a:bodyPr/>
          <a:lstStyle/>
          <a:p>
            <a:r>
              <a:rPr lang="en-US" dirty="0"/>
              <a:t>Algorithm for learning Mixture of Linear Regressions in a quite general setting</a:t>
            </a:r>
          </a:p>
          <a:p>
            <a:r>
              <a:rPr lang="en-US" dirty="0"/>
              <a:t>Achieves sample and computational complexity nearly optimal in the dimension</a:t>
            </a:r>
          </a:p>
          <a:p>
            <a:r>
              <a:rPr lang="en-US" dirty="0"/>
              <a:t>Based on “Moment Descent” technique, which may be of  independent interest</a:t>
            </a:r>
          </a:p>
        </p:txBody>
      </p:sp>
      <p:sp>
        <p:nvSpPr>
          <p:cNvPr id="4" name="Slide Number Placeholder 3">
            <a:extLst>
              <a:ext uri="{FF2B5EF4-FFF2-40B4-BE49-F238E27FC236}">
                <a16:creationId xmlns:a16="http://schemas.microsoft.com/office/drawing/2014/main" id="{AA02D2C8-BAE4-4B95-BF01-0BF5A6A4BA67}"/>
              </a:ext>
            </a:extLst>
          </p:cNvPr>
          <p:cNvSpPr>
            <a:spLocks noGrp="1"/>
          </p:cNvSpPr>
          <p:nvPr>
            <p:ph type="sldNum" sz="quarter" idx="12"/>
          </p:nvPr>
        </p:nvSpPr>
        <p:spPr/>
        <p:txBody>
          <a:bodyPr/>
          <a:lstStyle/>
          <a:p>
            <a:fld id="{2211CC9C-8413-1143-B9F8-DBC8CA0D4AC1}" type="slidenum">
              <a:rPr lang="en-US" smtClean="0"/>
              <a:t>23</a:t>
            </a:fld>
            <a:endParaRPr lang="en-US"/>
          </a:p>
        </p:txBody>
      </p:sp>
    </p:spTree>
    <p:extLst>
      <p:ext uri="{BB962C8B-B14F-4D97-AF65-F5344CB8AC3E}">
        <p14:creationId xmlns:p14="http://schemas.microsoft.com/office/powerpoint/2010/main" val="87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0D2B-54BC-42FA-8F9C-056BA4998665}"/>
              </a:ext>
            </a:extLst>
          </p:cNvPr>
          <p:cNvSpPr>
            <a:spLocks noGrp="1"/>
          </p:cNvSpPr>
          <p:nvPr>
            <p:ph type="title"/>
          </p:nvPr>
        </p:nvSpPr>
        <p:spPr/>
        <p:txBody>
          <a:bodyPr/>
          <a:lstStyle/>
          <a:p>
            <a:r>
              <a:rPr lang="en-US" dirty="0"/>
              <a:t>Mixture Models</a:t>
            </a:r>
          </a:p>
        </p:txBody>
      </p:sp>
      <p:sp>
        <p:nvSpPr>
          <p:cNvPr id="3" name="Content Placeholder 2">
            <a:extLst>
              <a:ext uri="{FF2B5EF4-FFF2-40B4-BE49-F238E27FC236}">
                <a16:creationId xmlns:a16="http://schemas.microsoft.com/office/drawing/2014/main" id="{B39E8CBA-3BCA-4964-BED0-081EC0B3172A}"/>
              </a:ext>
            </a:extLst>
          </p:cNvPr>
          <p:cNvSpPr>
            <a:spLocks noGrp="1"/>
          </p:cNvSpPr>
          <p:nvPr>
            <p:ph idx="1"/>
          </p:nvPr>
        </p:nvSpPr>
        <p:spPr/>
        <p:txBody>
          <a:bodyPr/>
          <a:lstStyle/>
          <a:p>
            <a:r>
              <a:rPr lang="en-US" dirty="0"/>
              <a:t>General way to build sophisticated models from simple models</a:t>
            </a:r>
          </a:p>
          <a:p>
            <a:r>
              <a:rPr lang="en-US" dirty="0"/>
              <a:t>Widely studied in theory and practice</a:t>
            </a:r>
          </a:p>
        </p:txBody>
      </p:sp>
      <p:sp>
        <p:nvSpPr>
          <p:cNvPr id="4" name="Slide Number Placeholder 3">
            <a:extLst>
              <a:ext uri="{FF2B5EF4-FFF2-40B4-BE49-F238E27FC236}">
                <a16:creationId xmlns:a16="http://schemas.microsoft.com/office/drawing/2014/main" id="{74EE5E62-BF65-40E5-8126-42CA5036A2B4}"/>
              </a:ext>
            </a:extLst>
          </p:cNvPr>
          <p:cNvSpPr>
            <a:spLocks noGrp="1"/>
          </p:cNvSpPr>
          <p:nvPr>
            <p:ph type="sldNum" sz="quarter" idx="12"/>
          </p:nvPr>
        </p:nvSpPr>
        <p:spPr/>
        <p:txBody>
          <a:bodyPr/>
          <a:lstStyle/>
          <a:p>
            <a:fld id="{2211CC9C-8413-1143-B9F8-DBC8CA0D4AC1}" type="slidenum">
              <a:rPr lang="en-US" smtClean="0"/>
              <a:t>3</a:t>
            </a:fld>
            <a:endParaRPr lang="en-US"/>
          </a:p>
        </p:txBody>
      </p:sp>
      <p:pic>
        <p:nvPicPr>
          <p:cNvPr id="6" name="Picture 5">
            <a:extLst>
              <a:ext uri="{FF2B5EF4-FFF2-40B4-BE49-F238E27FC236}">
                <a16:creationId xmlns:a16="http://schemas.microsoft.com/office/drawing/2014/main" id="{11E85DFB-7441-4BD2-A63E-211F5B93720E}"/>
              </a:ext>
            </a:extLst>
          </p:cNvPr>
          <p:cNvPicPr>
            <a:picLocks noChangeAspect="1"/>
          </p:cNvPicPr>
          <p:nvPr/>
        </p:nvPicPr>
        <p:blipFill>
          <a:blip r:embed="rId3"/>
          <a:stretch>
            <a:fillRect/>
          </a:stretch>
        </p:blipFill>
        <p:spPr>
          <a:xfrm>
            <a:off x="525770" y="3846956"/>
            <a:ext cx="2889667" cy="2164461"/>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9C8CCE2B-21BE-4E79-933A-F24AC66158F0}"/>
              </a:ext>
            </a:extLst>
          </p:cNvPr>
          <p:cNvPicPr>
            <a:picLocks noChangeAspect="1"/>
          </p:cNvPicPr>
          <p:nvPr/>
        </p:nvPicPr>
        <p:blipFill>
          <a:blip r:embed="rId4"/>
          <a:stretch>
            <a:fillRect/>
          </a:stretch>
        </p:blipFill>
        <p:spPr>
          <a:xfrm>
            <a:off x="4419600" y="3846957"/>
            <a:ext cx="4022481" cy="2231136"/>
          </a:xfrm>
          <a:prstGeom prst="rect">
            <a:avLst/>
          </a:prstGeom>
        </p:spPr>
      </p:pic>
      <p:sp>
        <p:nvSpPr>
          <p:cNvPr id="9" name="TextBox 8">
            <a:extLst>
              <a:ext uri="{FF2B5EF4-FFF2-40B4-BE49-F238E27FC236}">
                <a16:creationId xmlns:a16="http://schemas.microsoft.com/office/drawing/2014/main" id="{584476D8-01FA-4821-9EAF-603738BD4791}"/>
              </a:ext>
            </a:extLst>
          </p:cNvPr>
          <p:cNvSpPr txBox="1"/>
          <p:nvPr/>
        </p:nvSpPr>
        <p:spPr>
          <a:xfrm flipH="1">
            <a:off x="539332" y="3395848"/>
            <a:ext cx="2889668" cy="430887"/>
          </a:xfrm>
          <a:prstGeom prst="rect">
            <a:avLst/>
          </a:prstGeom>
          <a:noFill/>
        </p:spPr>
        <p:txBody>
          <a:bodyPr wrap="square" rtlCol="0">
            <a:spAutoFit/>
          </a:bodyPr>
          <a:lstStyle/>
          <a:p>
            <a:r>
              <a:rPr lang="en-US" sz="2200" dirty="0"/>
              <a:t>Mixture of Gaussians</a:t>
            </a:r>
          </a:p>
        </p:txBody>
      </p:sp>
      <p:sp>
        <p:nvSpPr>
          <p:cNvPr id="10" name="TextBox 9">
            <a:extLst>
              <a:ext uri="{FF2B5EF4-FFF2-40B4-BE49-F238E27FC236}">
                <a16:creationId xmlns:a16="http://schemas.microsoft.com/office/drawing/2014/main" id="{3A856F6C-3D83-4FA0-BF4D-4730A0A54C91}"/>
              </a:ext>
            </a:extLst>
          </p:cNvPr>
          <p:cNvSpPr txBox="1"/>
          <p:nvPr/>
        </p:nvSpPr>
        <p:spPr>
          <a:xfrm flipH="1">
            <a:off x="5334000" y="3395848"/>
            <a:ext cx="2468881" cy="430887"/>
          </a:xfrm>
          <a:prstGeom prst="rect">
            <a:avLst/>
          </a:prstGeom>
          <a:noFill/>
        </p:spPr>
        <p:txBody>
          <a:bodyPr wrap="square" rtlCol="0">
            <a:spAutoFit/>
          </a:bodyPr>
          <a:lstStyle/>
          <a:p>
            <a:r>
              <a:rPr lang="en-US" sz="2200" dirty="0"/>
              <a:t>Topic Modelling</a:t>
            </a:r>
          </a:p>
        </p:txBody>
      </p:sp>
    </p:spTree>
    <p:extLst>
      <p:ext uri="{BB962C8B-B14F-4D97-AF65-F5344CB8AC3E}">
        <p14:creationId xmlns:p14="http://schemas.microsoft.com/office/powerpoint/2010/main" val="16395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0D2B-54BC-42FA-8F9C-056BA4998665}"/>
              </a:ext>
            </a:extLst>
          </p:cNvPr>
          <p:cNvSpPr>
            <a:spLocks noGrp="1"/>
          </p:cNvSpPr>
          <p:nvPr>
            <p:ph type="title"/>
          </p:nvPr>
        </p:nvSpPr>
        <p:spPr/>
        <p:txBody>
          <a:bodyPr/>
          <a:lstStyle/>
          <a:p>
            <a:r>
              <a:rPr lang="en-US" dirty="0"/>
              <a:t>Mixture Models</a:t>
            </a:r>
          </a:p>
        </p:txBody>
      </p:sp>
      <p:sp>
        <p:nvSpPr>
          <p:cNvPr id="3" name="Content Placeholder 2">
            <a:extLst>
              <a:ext uri="{FF2B5EF4-FFF2-40B4-BE49-F238E27FC236}">
                <a16:creationId xmlns:a16="http://schemas.microsoft.com/office/drawing/2014/main" id="{B39E8CBA-3BCA-4964-BED0-081EC0B3172A}"/>
              </a:ext>
            </a:extLst>
          </p:cNvPr>
          <p:cNvSpPr>
            <a:spLocks noGrp="1"/>
          </p:cNvSpPr>
          <p:nvPr>
            <p:ph idx="1"/>
          </p:nvPr>
        </p:nvSpPr>
        <p:spPr/>
        <p:txBody>
          <a:bodyPr/>
          <a:lstStyle/>
          <a:p>
            <a:r>
              <a:rPr lang="en-US" dirty="0"/>
              <a:t>General way to build sophisticated models from simple models</a:t>
            </a:r>
          </a:p>
          <a:p>
            <a:r>
              <a:rPr lang="en-US" dirty="0"/>
              <a:t>Widely studied in theory and practice</a:t>
            </a:r>
          </a:p>
          <a:p>
            <a:pPr lvl="1"/>
            <a:r>
              <a:rPr lang="en-US" dirty="0"/>
              <a:t>Mostly about </a:t>
            </a:r>
            <a:r>
              <a:rPr lang="en-US" dirty="0">
                <a:solidFill>
                  <a:srgbClr val="FF0000"/>
                </a:solidFill>
              </a:rPr>
              <a:t>unsupervised learning</a:t>
            </a:r>
          </a:p>
          <a:p>
            <a:pPr lvl="1"/>
            <a:endParaRPr lang="en-US" dirty="0"/>
          </a:p>
          <a:p>
            <a:r>
              <a:rPr lang="en-US" dirty="0"/>
              <a:t>This work: a prototypical mixture model in </a:t>
            </a:r>
            <a:r>
              <a:rPr lang="en-US" dirty="0">
                <a:solidFill>
                  <a:srgbClr val="FF0000"/>
                </a:solidFill>
              </a:rPr>
              <a:t>supervised learning</a:t>
            </a:r>
            <a:r>
              <a:rPr lang="en-US" dirty="0"/>
              <a:t>, Mixture of Linear Regressions (MLR)</a:t>
            </a:r>
          </a:p>
        </p:txBody>
      </p:sp>
      <p:sp>
        <p:nvSpPr>
          <p:cNvPr id="4" name="Slide Number Placeholder 3">
            <a:extLst>
              <a:ext uri="{FF2B5EF4-FFF2-40B4-BE49-F238E27FC236}">
                <a16:creationId xmlns:a16="http://schemas.microsoft.com/office/drawing/2014/main" id="{74EE5E62-BF65-40E5-8126-42CA5036A2B4}"/>
              </a:ext>
            </a:extLst>
          </p:cNvPr>
          <p:cNvSpPr>
            <a:spLocks noGrp="1"/>
          </p:cNvSpPr>
          <p:nvPr>
            <p:ph type="sldNum" sz="quarter" idx="12"/>
          </p:nvPr>
        </p:nvSpPr>
        <p:spPr/>
        <p:txBody>
          <a:bodyPr/>
          <a:lstStyle/>
          <a:p>
            <a:fld id="{2211CC9C-8413-1143-B9F8-DBC8CA0D4AC1}" type="slidenum">
              <a:rPr lang="en-US" smtClean="0"/>
              <a:t>4</a:t>
            </a:fld>
            <a:endParaRPr lang="en-US"/>
          </a:p>
        </p:txBody>
      </p:sp>
    </p:spTree>
    <p:extLst>
      <p:ext uri="{BB962C8B-B14F-4D97-AF65-F5344CB8AC3E}">
        <p14:creationId xmlns:p14="http://schemas.microsoft.com/office/powerpoint/2010/main" val="273076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0017-42B0-4993-B432-B61C28537359}"/>
              </a:ext>
            </a:extLst>
          </p:cNvPr>
          <p:cNvSpPr>
            <a:spLocks noGrp="1"/>
          </p:cNvSpPr>
          <p:nvPr>
            <p:ph type="title"/>
          </p:nvPr>
        </p:nvSpPr>
        <p:spPr/>
        <p:txBody>
          <a:bodyPr/>
          <a:lstStyle/>
          <a:p>
            <a:r>
              <a:rPr lang="en-US" dirty="0"/>
              <a:t>Mixture of Linear Regressions (MLR)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D5FE46-1001-4A0A-A7D0-B3FA4941BF32}"/>
                  </a:ext>
                </a:extLst>
              </p:cNvPr>
              <p:cNvSpPr>
                <a:spLocks noGrp="1"/>
              </p:cNvSpPr>
              <p:nvPr>
                <p:ph idx="1"/>
              </p:nvPr>
            </p:nvSpPr>
            <p:spPr/>
            <p:txBody>
              <a:bodyPr>
                <a:normAutofit/>
              </a:bodyPr>
              <a:lstStyle/>
              <a:p>
                <a:r>
                  <a:rPr lang="en-US" dirty="0"/>
                  <a:t>Given: a mixture of data points from </a:t>
                </a:r>
                <a14:m>
                  <m:oMath xmlns:m="http://schemas.openxmlformats.org/officeDocument/2006/math">
                    <m:r>
                      <a:rPr lang="en-US" b="0" i="1" smtClean="0">
                        <a:solidFill>
                          <a:srgbClr val="3413D7"/>
                        </a:solidFill>
                        <a:latin typeface="Cambria Math" panose="02040503050406030204" pitchFamily="18" charset="0"/>
                      </a:rPr>
                      <m:t>𝑘</m:t>
                    </m:r>
                  </m:oMath>
                </a14:m>
                <a:r>
                  <a:rPr lang="en-US" dirty="0"/>
                  <a:t> unknown linear regression components (without knowing which point belong to which component)</a:t>
                </a:r>
              </a:p>
              <a:p>
                <a:r>
                  <a:rPr lang="en-US" dirty="0"/>
                  <a:t>Goal: learn the hidden parameters in the </a:t>
                </a:r>
                <a14:m>
                  <m:oMath xmlns:m="http://schemas.openxmlformats.org/officeDocument/2006/math">
                    <m:r>
                      <a:rPr lang="en-US" i="1" smtClean="0">
                        <a:solidFill>
                          <a:srgbClr val="3413D7"/>
                        </a:solidFill>
                        <a:latin typeface="Cambria Math" panose="02040503050406030204" pitchFamily="18" charset="0"/>
                      </a:rPr>
                      <m:t>𝑘</m:t>
                    </m:r>
                  </m:oMath>
                </a14:m>
                <a:r>
                  <a:rPr lang="en-US" dirty="0"/>
                  <a:t> regressions</a:t>
                </a:r>
              </a:p>
              <a:p>
                <a:endParaRPr lang="en-US" dirty="0"/>
              </a:p>
            </p:txBody>
          </p:sp>
        </mc:Choice>
        <mc:Fallback xmlns="">
          <p:sp>
            <p:nvSpPr>
              <p:cNvPr id="3" name="Content Placeholder 2">
                <a:extLst>
                  <a:ext uri="{FF2B5EF4-FFF2-40B4-BE49-F238E27FC236}">
                    <a16:creationId xmlns:a16="http://schemas.microsoft.com/office/drawing/2014/main" id="{22D5FE46-1001-4A0A-A7D0-B3FA4941BF32}"/>
                  </a:ext>
                </a:extLst>
              </p:cNvPr>
              <p:cNvSpPr>
                <a:spLocks noGrp="1" noRot="1" noChangeAspect="1" noMove="1" noResize="1" noEditPoints="1" noAdjustHandles="1" noChangeArrowheads="1" noChangeShapeType="1" noTextEdit="1"/>
              </p:cNvSpPr>
              <p:nvPr>
                <p:ph idx="1"/>
              </p:nvPr>
            </p:nvSpPr>
            <p:spPr>
              <a:blipFill>
                <a:blip r:embed="rId3"/>
                <a:stretch>
                  <a:fillRect l="-667"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12ED520-1003-4A87-A2B1-8EC6FD030CB8}"/>
              </a:ext>
            </a:extLst>
          </p:cNvPr>
          <p:cNvSpPr>
            <a:spLocks noGrp="1"/>
          </p:cNvSpPr>
          <p:nvPr>
            <p:ph type="sldNum" sz="quarter" idx="12"/>
          </p:nvPr>
        </p:nvSpPr>
        <p:spPr/>
        <p:txBody>
          <a:bodyPr/>
          <a:lstStyle/>
          <a:p>
            <a:fld id="{2211CC9C-8413-1143-B9F8-DBC8CA0D4AC1}" type="slidenum">
              <a:rPr lang="en-US" smtClean="0"/>
              <a:t>5</a:t>
            </a:fld>
            <a:endParaRPr lang="en-US"/>
          </a:p>
        </p:txBody>
      </p:sp>
      <p:pic>
        <p:nvPicPr>
          <p:cNvPr id="6" name="Picture 5" descr="A picture containing sky&#10;&#10;Description generated with very high confidence">
            <a:extLst>
              <a:ext uri="{FF2B5EF4-FFF2-40B4-BE49-F238E27FC236}">
                <a16:creationId xmlns:a16="http://schemas.microsoft.com/office/drawing/2014/main" id="{7AB63C14-4DD2-4635-8AA9-7442586A56B2}"/>
              </a:ext>
            </a:extLst>
          </p:cNvPr>
          <p:cNvPicPr>
            <a:picLocks noChangeAspect="1"/>
          </p:cNvPicPr>
          <p:nvPr/>
        </p:nvPicPr>
        <p:blipFill>
          <a:blip r:embed="rId4"/>
          <a:stretch>
            <a:fillRect/>
          </a:stretch>
        </p:blipFill>
        <p:spPr>
          <a:xfrm>
            <a:off x="1490952" y="3962400"/>
            <a:ext cx="1494967" cy="991228"/>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F470704F-2983-4D40-9CE5-70E3D361592F}"/>
              </a:ext>
            </a:extLst>
          </p:cNvPr>
          <p:cNvPicPr>
            <a:picLocks noChangeAspect="1"/>
          </p:cNvPicPr>
          <p:nvPr/>
        </p:nvPicPr>
        <p:blipFill>
          <a:blip r:embed="rId5"/>
          <a:stretch>
            <a:fillRect/>
          </a:stretch>
        </p:blipFill>
        <p:spPr>
          <a:xfrm>
            <a:off x="3733800" y="3409135"/>
            <a:ext cx="1905000" cy="1383479"/>
          </a:xfrm>
          <a:prstGeom prst="rect">
            <a:avLst/>
          </a:prstGeom>
        </p:spPr>
      </p:pic>
      <p:pic>
        <p:nvPicPr>
          <p:cNvPr id="10" name="Picture 9" descr="A picture containing text, tree&#10;&#10;Description generated with very high confidence">
            <a:extLst>
              <a:ext uri="{FF2B5EF4-FFF2-40B4-BE49-F238E27FC236}">
                <a16:creationId xmlns:a16="http://schemas.microsoft.com/office/drawing/2014/main" id="{A2015AD7-8969-4557-BDDC-7E8F4966AEE4}"/>
              </a:ext>
            </a:extLst>
          </p:cNvPr>
          <p:cNvPicPr>
            <a:picLocks noChangeAspect="1"/>
          </p:cNvPicPr>
          <p:nvPr/>
        </p:nvPicPr>
        <p:blipFill>
          <a:blip r:embed="rId6"/>
          <a:stretch>
            <a:fillRect/>
          </a:stretch>
        </p:blipFill>
        <p:spPr>
          <a:xfrm>
            <a:off x="6161752" y="3810000"/>
            <a:ext cx="1905000" cy="1312334"/>
          </a:xfrm>
          <a:prstGeom prst="rect">
            <a:avLst/>
          </a:prstGeom>
        </p:spPr>
      </p:pic>
      <p:sp>
        <p:nvSpPr>
          <p:cNvPr id="13" name="Arrow: Right 12">
            <a:extLst>
              <a:ext uri="{FF2B5EF4-FFF2-40B4-BE49-F238E27FC236}">
                <a16:creationId xmlns:a16="http://schemas.microsoft.com/office/drawing/2014/main" id="{883DDD4F-52A6-4B95-8AB2-B03716A328A0}"/>
              </a:ext>
            </a:extLst>
          </p:cNvPr>
          <p:cNvSpPr/>
          <p:nvPr/>
        </p:nvSpPr>
        <p:spPr>
          <a:xfrm rot="2340481">
            <a:off x="2499572" y="5400902"/>
            <a:ext cx="1310587" cy="221576"/>
          </a:xfrm>
          <a:prstGeom prst="rightArrow">
            <a:avLst/>
          </a:prstGeom>
          <a:solidFill>
            <a:srgbClr val="341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9333417-D731-4F2F-AFD7-E772C13563F9}"/>
              </a:ext>
            </a:extLst>
          </p:cNvPr>
          <p:cNvSpPr/>
          <p:nvPr/>
        </p:nvSpPr>
        <p:spPr>
          <a:xfrm rot="5400000">
            <a:off x="4223099" y="5289534"/>
            <a:ext cx="905694" cy="233882"/>
          </a:xfrm>
          <a:prstGeom prst="rightArrow">
            <a:avLst/>
          </a:prstGeom>
          <a:solidFill>
            <a:srgbClr val="341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A106AA3-6ABD-4C85-9B7B-EE0CAD7087EB}"/>
              </a:ext>
            </a:extLst>
          </p:cNvPr>
          <p:cNvSpPr/>
          <p:nvPr/>
        </p:nvSpPr>
        <p:spPr>
          <a:xfrm rot="8317297">
            <a:off x="5720847" y="5429965"/>
            <a:ext cx="1212574" cy="216027"/>
          </a:xfrm>
          <a:prstGeom prst="rightArrow">
            <a:avLst/>
          </a:prstGeom>
          <a:solidFill>
            <a:srgbClr val="341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CBA90B3-7943-4B32-9B37-E34AD5654528}"/>
              </a:ext>
            </a:extLst>
          </p:cNvPr>
          <p:cNvSpPr txBox="1"/>
          <p:nvPr/>
        </p:nvSpPr>
        <p:spPr>
          <a:xfrm>
            <a:off x="3733800" y="6096000"/>
            <a:ext cx="2026919" cy="461665"/>
          </a:xfrm>
          <a:prstGeom prst="rect">
            <a:avLst/>
          </a:prstGeom>
          <a:noFill/>
        </p:spPr>
        <p:txBody>
          <a:bodyPr wrap="square" rtlCol="0">
            <a:spAutoFit/>
          </a:bodyPr>
          <a:lstStyle/>
          <a:p>
            <a:r>
              <a:rPr lang="en-US" sz="2400" b="1" dirty="0"/>
              <a:t>Mixed Data</a:t>
            </a:r>
          </a:p>
        </p:txBody>
      </p:sp>
    </p:spTree>
    <p:extLst>
      <p:ext uri="{BB962C8B-B14F-4D97-AF65-F5344CB8AC3E}">
        <p14:creationId xmlns:p14="http://schemas.microsoft.com/office/powerpoint/2010/main" val="175943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0017-42B0-4993-B432-B61C28537359}"/>
              </a:ext>
            </a:extLst>
          </p:cNvPr>
          <p:cNvSpPr>
            <a:spLocks noGrp="1"/>
          </p:cNvSpPr>
          <p:nvPr>
            <p:ph type="title"/>
          </p:nvPr>
        </p:nvSpPr>
        <p:spPr/>
        <p:txBody>
          <a:bodyPr/>
          <a:lstStyle/>
          <a:p>
            <a:r>
              <a:rPr lang="en-US" dirty="0"/>
              <a:t>Mixture of Linear Regressions (MLR)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D5FE46-1001-4A0A-A7D0-B3FA4941BF32}"/>
                  </a:ext>
                </a:extLst>
              </p:cNvPr>
              <p:cNvSpPr>
                <a:spLocks noGrp="1"/>
              </p:cNvSpPr>
              <p:nvPr>
                <p:ph idx="1"/>
              </p:nvPr>
            </p:nvSpPr>
            <p:spPr>
              <a:xfrm>
                <a:off x="457200" y="1600200"/>
                <a:ext cx="8229600" cy="5239512"/>
              </a:xfrm>
            </p:spPr>
            <p:txBody>
              <a:bodyPr>
                <a:normAutofit/>
              </a:bodyPr>
              <a:lstStyle/>
              <a:p>
                <a:r>
                  <a:rPr lang="en-US" dirty="0"/>
                  <a:t>Given: a mixture of data points from </a:t>
                </a:r>
                <a14:m>
                  <m:oMath xmlns:m="http://schemas.openxmlformats.org/officeDocument/2006/math">
                    <m:r>
                      <a:rPr lang="en-US" i="1">
                        <a:solidFill>
                          <a:srgbClr val="3413D7"/>
                        </a:solidFill>
                        <a:latin typeface="Cambria Math" panose="02040503050406030204" pitchFamily="18" charset="0"/>
                      </a:rPr>
                      <m:t>𝑘</m:t>
                    </m:r>
                  </m:oMath>
                </a14:m>
                <a:r>
                  <a:rPr lang="en-US" dirty="0"/>
                  <a:t> unknown linear regression components (without knowing which point belong to which component)</a:t>
                </a:r>
              </a:p>
              <a:p>
                <a:r>
                  <a:rPr lang="en-US" dirty="0"/>
                  <a:t>Goal: learn the hidden parameters in the </a:t>
                </a:r>
                <a14:m>
                  <m:oMath xmlns:m="http://schemas.openxmlformats.org/officeDocument/2006/math">
                    <m:r>
                      <a:rPr lang="en-US" i="1">
                        <a:solidFill>
                          <a:srgbClr val="3413D7"/>
                        </a:solidFill>
                        <a:latin typeface="Cambria Math" panose="02040503050406030204" pitchFamily="18" charset="0"/>
                      </a:rPr>
                      <m:t>𝑘</m:t>
                    </m:r>
                  </m:oMath>
                </a14:m>
                <a:r>
                  <a:rPr lang="en-US" dirty="0"/>
                  <a:t> regressions</a:t>
                </a:r>
              </a:p>
              <a:p>
                <a:endParaRPr lang="en-US" dirty="0"/>
              </a:p>
              <a:p>
                <a:endParaRPr lang="en-US" dirty="0"/>
              </a:p>
              <a:p>
                <a:r>
                  <a:rPr lang="en-US" dirty="0"/>
                  <a:t>Classical model dates back to </a:t>
                </a:r>
                <a:r>
                  <a:rPr lang="en-US" sz="2000" dirty="0">
                    <a:solidFill>
                      <a:srgbClr val="0070C0"/>
                    </a:solidFill>
                  </a:rPr>
                  <a:t>(De </a:t>
                </a:r>
                <a:r>
                  <a:rPr lang="en-US" sz="2000" dirty="0" err="1">
                    <a:solidFill>
                      <a:srgbClr val="0070C0"/>
                    </a:solidFill>
                  </a:rPr>
                  <a:t>Veaux</a:t>
                </a:r>
                <a:r>
                  <a:rPr lang="en-US" sz="2000" dirty="0">
                    <a:solidFill>
                      <a:srgbClr val="0070C0"/>
                    </a:solidFill>
                  </a:rPr>
                  <a:t>, 1989)</a:t>
                </a:r>
              </a:p>
              <a:p>
                <a:r>
                  <a:rPr lang="en-US" dirty="0"/>
                  <a:t>Simple yet effective in capturing non-linearity</a:t>
                </a:r>
              </a:p>
              <a:p>
                <a:r>
                  <a:rPr lang="en-US" dirty="0"/>
                  <a:t>Theoretical topic for analyzing benchmark algorithms </a:t>
                </a:r>
                <a:r>
                  <a:rPr lang="da-DK" sz="2000" dirty="0">
                    <a:solidFill>
                      <a:srgbClr val="0070C0"/>
                    </a:solidFill>
                  </a:rPr>
                  <a:t>(Chaganty and Liang, 2013; Klusowski et al., 2017)</a:t>
                </a:r>
                <a:r>
                  <a:rPr lang="da-DK" dirty="0"/>
                  <a:t> or designing new algorithms </a:t>
                </a:r>
                <a:r>
                  <a:rPr lang="da-DK" sz="2000" dirty="0">
                    <a:solidFill>
                      <a:srgbClr val="0070C0"/>
                    </a:solidFill>
                  </a:rPr>
                  <a:t>(Chen et al., 2014; Zhong et al., 2016) </a:t>
                </a:r>
                <a:r>
                  <a:rPr lang="en-US" dirty="0"/>
                  <a:t>for nonconvex optimization</a:t>
                </a:r>
                <a:endParaRPr lang="en-US" dirty="0">
                  <a:solidFill>
                    <a:srgbClr val="0070C0"/>
                  </a:solidFill>
                </a:endParaRPr>
              </a:p>
              <a:p>
                <a:endParaRPr lang="en-US" dirty="0"/>
              </a:p>
            </p:txBody>
          </p:sp>
        </mc:Choice>
        <mc:Fallback xmlns="">
          <p:sp>
            <p:nvSpPr>
              <p:cNvPr id="3" name="Content Placeholder 2">
                <a:extLst>
                  <a:ext uri="{FF2B5EF4-FFF2-40B4-BE49-F238E27FC236}">
                    <a16:creationId xmlns:a16="http://schemas.microsoft.com/office/drawing/2014/main" id="{22D5FE46-1001-4A0A-A7D0-B3FA4941BF32}"/>
                  </a:ext>
                </a:extLst>
              </p:cNvPr>
              <p:cNvSpPr>
                <a:spLocks noGrp="1" noRot="1" noChangeAspect="1" noMove="1" noResize="1" noEditPoints="1" noAdjustHandles="1" noChangeArrowheads="1" noChangeShapeType="1" noTextEdit="1"/>
              </p:cNvSpPr>
              <p:nvPr>
                <p:ph idx="1"/>
              </p:nvPr>
            </p:nvSpPr>
            <p:spPr>
              <a:xfrm>
                <a:off x="457200" y="1600200"/>
                <a:ext cx="8229600" cy="5239512"/>
              </a:xfrm>
              <a:blipFill>
                <a:blip r:embed="rId3"/>
                <a:stretch>
                  <a:fillRect l="-667" t="-8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12ED520-1003-4A87-A2B1-8EC6FD030CB8}"/>
              </a:ext>
            </a:extLst>
          </p:cNvPr>
          <p:cNvSpPr>
            <a:spLocks noGrp="1"/>
          </p:cNvSpPr>
          <p:nvPr>
            <p:ph type="sldNum" sz="quarter" idx="12"/>
          </p:nvPr>
        </p:nvSpPr>
        <p:spPr/>
        <p:txBody>
          <a:bodyPr/>
          <a:lstStyle/>
          <a:p>
            <a:fld id="{2211CC9C-8413-1143-B9F8-DBC8CA0D4AC1}" type="slidenum">
              <a:rPr lang="en-US" smtClean="0"/>
              <a:t>6</a:t>
            </a:fld>
            <a:endParaRPr lang="en-US"/>
          </a:p>
        </p:txBody>
      </p:sp>
    </p:spTree>
    <p:extLst>
      <p:ext uri="{BB962C8B-B14F-4D97-AF65-F5344CB8AC3E}">
        <p14:creationId xmlns:p14="http://schemas.microsoft.com/office/powerpoint/2010/main" val="50610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7BFE-C77F-4A04-A8BA-410F66EFD230}"/>
              </a:ext>
            </a:extLst>
          </p:cNvPr>
          <p:cNvSpPr>
            <a:spLocks noGrp="1"/>
          </p:cNvSpPr>
          <p:nvPr>
            <p:ph type="title"/>
          </p:nvPr>
        </p:nvSpPr>
        <p:spPr/>
        <p:txBody>
          <a:bodyPr/>
          <a:lstStyle/>
          <a:p>
            <a:r>
              <a:rPr lang="en-US" dirty="0"/>
              <a:t>Problem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1E4F40-5987-4E5A-AFE8-76998C5E30B3}"/>
                  </a:ext>
                </a:extLst>
              </p:cNvPr>
              <p:cNvSpPr>
                <a:spLocks noGrp="1"/>
              </p:cNvSpPr>
              <p:nvPr>
                <p:ph idx="1"/>
              </p:nvPr>
            </p:nvSpPr>
            <p:spPr/>
            <p:txBody>
              <a:bodyPr/>
              <a:lstStyle/>
              <a:p>
                <a:r>
                  <a:rPr lang="en-US" dirty="0"/>
                  <a:t>Suppose </a:t>
                </a:r>
                <a14:m>
                  <m:oMath xmlns:m="http://schemas.openxmlformats.org/officeDocument/2006/math">
                    <m:r>
                      <a:rPr lang="en-US" b="0" i="1" smtClean="0">
                        <a:solidFill>
                          <a:srgbClr val="3413D7"/>
                        </a:solidFill>
                        <a:latin typeface="Cambria Math" panose="02040503050406030204" pitchFamily="18" charset="0"/>
                      </a:rPr>
                      <m:t>𝑘</m:t>
                    </m:r>
                  </m:oMath>
                </a14:m>
                <a:r>
                  <a:rPr lang="en-US" dirty="0"/>
                  <a:t> linear regression components</a:t>
                </a:r>
              </a:p>
              <a:p>
                <a:pPr lvl="1"/>
                <a:r>
                  <a:rPr lang="en-US" dirty="0"/>
                  <a:t>Component </a:t>
                </a:r>
                <a14:m>
                  <m:oMath xmlns:m="http://schemas.openxmlformats.org/officeDocument/2006/math">
                    <m:r>
                      <a:rPr lang="en-US" b="0" i="1" smtClean="0">
                        <a:solidFill>
                          <a:srgbClr val="3413D7"/>
                        </a:solidFill>
                        <a:latin typeface="Cambria Math" panose="02040503050406030204" pitchFamily="18" charset="0"/>
                      </a:rPr>
                      <m:t>𝑖</m:t>
                    </m:r>
                  </m:oMath>
                </a14:m>
                <a:r>
                  <a:rPr lang="en-US" dirty="0"/>
                  <a:t> has regression parameter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𝑤</m:t>
                        </m:r>
                      </m:e>
                      <m:sub>
                        <m:r>
                          <a:rPr lang="en-US" b="0" i="1" smtClean="0">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sSup>
                      <m:sSupPr>
                        <m:ctrlPr>
                          <a:rPr lang="en-US" b="0" i="1" smtClean="0">
                            <a:solidFill>
                              <a:srgbClr val="3413D7"/>
                            </a:solidFill>
                            <a:latin typeface="Cambria Math" panose="02040503050406030204" pitchFamily="18" charset="0"/>
                          </a:rPr>
                        </m:ctrlPr>
                      </m:sSupPr>
                      <m:e>
                        <m:r>
                          <a:rPr lang="en-US" b="0" i="1" smtClean="0">
                            <a:solidFill>
                              <a:srgbClr val="3413D7"/>
                            </a:solidFill>
                            <a:latin typeface="Cambria Math" panose="02040503050406030204" pitchFamily="18" charset="0"/>
                          </a:rPr>
                          <m:t>𝑅</m:t>
                        </m:r>
                      </m:e>
                      <m:sup>
                        <m:r>
                          <a:rPr lang="en-US" b="0" i="1" smtClean="0">
                            <a:solidFill>
                              <a:srgbClr val="3413D7"/>
                            </a:solidFill>
                            <a:latin typeface="Cambria Math" panose="02040503050406030204" pitchFamily="18" charset="0"/>
                          </a:rPr>
                          <m:t>𝑑</m:t>
                        </m:r>
                      </m:sup>
                    </m:sSup>
                  </m:oMath>
                </a14:m>
                <a:r>
                  <a:rPr lang="en-US" dirty="0"/>
                  <a:t>, data distribution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𝐷</m:t>
                        </m:r>
                      </m:e>
                      <m:sub>
                        <m:r>
                          <a:rPr lang="en-US" b="0" i="1" smtClean="0">
                            <a:solidFill>
                              <a:srgbClr val="3413D7"/>
                            </a:solidFill>
                            <a:latin typeface="Cambria Math" panose="02040503050406030204" pitchFamily="18" charset="0"/>
                          </a:rPr>
                          <m:t>𝑖</m:t>
                        </m:r>
                      </m:sub>
                    </m:sSub>
                  </m:oMath>
                </a14:m>
                <a:r>
                  <a:rPr lang="en-US" dirty="0"/>
                  <a:t> over </a:t>
                </a:r>
                <a14:m>
                  <m:oMath xmlns:m="http://schemas.openxmlformats.org/officeDocument/2006/math">
                    <m:sSup>
                      <m:sSupPr>
                        <m:ctrlPr>
                          <a:rPr lang="en-US" b="0" i="1" smtClean="0">
                            <a:solidFill>
                              <a:srgbClr val="3413D7"/>
                            </a:solidFill>
                            <a:latin typeface="Cambria Math" panose="02040503050406030204" pitchFamily="18" charset="0"/>
                          </a:rPr>
                        </m:ctrlPr>
                      </m:sSupPr>
                      <m:e>
                        <m:r>
                          <a:rPr lang="en-US" b="0" i="1" smtClean="0">
                            <a:solidFill>
                              <a:srgbClr val="3413D7"/>
                            </a:solidFill>
                            <a:latin typeface="Cambria Math" panose="02040503050406030204" pitchFamily="18" charset="0"/>
                          </a:rPr>
                          <m:t>𝑅</m:t>
                        </m:r>
                      </m:e>
                      <m:sup>
                        <m:r>
                          <a:rPr lang="en-US" b="0" i="1" smtClean="0">
                            <a:solidFill>
                              <a:srgbClr val="3413D7"/>
                            </a:solidFill>
                            <a:latin typeface="Cambria Math" panose="02040503050406030204" pitchFamily="18" charset="0"/>
                          </a:rPr>
                          <m:t>𝑑</m:t>
                        </m:r>
                      </m:sup>
                    </m:sSup>
                    <m:r>
                      <a:rPr lang="en-US" i="1">
                        <a:solidFill>
                          <a:srgbClr val="3413D7"/>
                        </a:solidFill>
                        <a:latin typeface="Cambria Math" panose="02040503050406030204" pitchFamily="18" charset="0"/>
                      </a:rPr>
                      <m:t> </m:t>
                    </m:r>
                  </m:oMath>
                </a14:m>
                <a:r>
                  <a:rPr lang="en-US" dirty="0"/>
                  <a:t>and data fraction </a:t>
                </a:r>
                <a14:m>
                  <m:oMath xmlns:m="http://schemas.openxmlformats.org/officeDocument/2006/math">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𝑝</m:t>
                        </m:r>
                      </m:e>
                      <m:sub>
                        <m:r>
                          <a:rPr lang="en-US" b="0" i="1" smtClean="0">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r>
                      <a:rPr lang="en-US" b="0" i="0" smtClean="0">
                        <a:solidFill>
                          <a:srgbClr val="3413D7"/>
                        </a:solidFill>
                        <a:latin typeface="Cambria Math" panose="02040503050406030204" pitchFamily="18" charset="0"/>
                      </a:rPr>
                      <m:t>0</m:t>
                    </m:r>
                    <m:r>
                      <a:rPr lang="en-US" b="0" i="0" smtClean="0">
                        <a:latin typeface="Cambria Math" panose="02040503050406030204" pitchFamily="18" charset="0"/>
                      </a:rPr>
                      <m:t>,</m:t>
                    </m:r>
                  </m:oMath>
                </a14:m>
                <a:r>
                  <a:rPr lang="en-US" dirty="0"/>
                  <a:t> where </a:t>
                </a:r>
                <a14:m>
                  <m:oMath xmlns:m="http://schemas.openxmlformats.org/officeDocument/2006/math">
                    <m:nary>
                      <m:naryPr>
                        <m:chr m:val="∑"/>
                        <m:supHide m:val="on"/>
                        <m:ctrlPr>
                          <a:rPr lang="en-US" i="1" smtClean="0">
                            <a:solidFill>
                              <a:srgbClr val="3413D7"/>
                            </a:solidFill>
                            <a:latin typeface="Cambria Math" panose="02040503050406030204" pitchFamily="18" charset="0"/>
                          </a:rPr>
                        </m:ctrlPr>
                      </m:naryPr>
                      <m:sub>
                        <m:r>
                          <a:rPr lang="en-US" i="1">
                            <a:solidFill>
                              <a:srgbClr val="3413D7"/>
                            </a:solidFill>
                            <a:latin typeface="Cambria Math" panose="02040503050406030204" pitchFamily="18" charset="0"/>
                          </a:rPr>
                          <m:t>𝑖</m:t>
                        </m:r>
                      </m:sub>
                      <m:sup/>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𝑝</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=1</m:t>
                        </m:r>
                      </m:e>
                    </m:nary>
                  </m:oMath>
                </a14:m>
                <a:endParaRPr lang="en-US" dirty="0"/>
              </a:p>
              <a:p>
                <a:r>
                  <a:rPr lang="en-US" dirty="0"/>
                  <a:t>Data point </a:t>
                </a:r>
                <a14:m>
                  <m:oMath xmlns:m="http://schemas.openxmlformats.org/officeDocument/2006/math">
                    <m:d>
                      <m:dPr>
                        <m:ctrlPr>
                          <a:rPr lang="en-US" b="0" i="1" smtClean="0">
                            <a:solidFill>
                              <a:srgbClr val="3413D7"/>
                            </a:solidFill>
                            <a:latin typeface="Cambria Math" panose="02040503050406030204" pitchFamily="18" charset="0"/>
                          </a:rPr>
                        </m:ctrlPr>
                      </m:dPr>
                      <m:e>
                        <m:r>
                          <a:rPr lang="en-US" b="0" i="1" smtClean="0">
                            <a:solidFill>
                              <a:srgbClr val="3413D7"/>
                            </a:solidFill>
                            <a:latin typeface="Cambria Math" panose="02040503050406030204" pitchFamily="18" charset="0"/>
                          </a:rPr>
                          <m:t>𝑥</m:t>
                        </m:r>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𝑦</m:t>
                        </m:r>
                      </m:e>
                    </m:d>
                  </m:oMath>
                </a14:m>
                <a:r>
                  <a:rPr lang="en-US" dirty="0"/>
                  <a:t> generated </a:t>
                </a:r>
                <a:r>
                  <a:rPr lang="en-US" dirty="0" err="1"/>
                  <a:t>iid</a:t>
                </a:r>
                <a:r>
                  <a:rPr lang="en-US" dirty="0"/>
                  <a:t> as follows:</a:t>
                </a:r>
              </a:p>
              <a:p>
                <a:pPr lvl="1"/>
                <a:r>
                  <a:rPr lang="en-US" dirty="0"/>
                  <a:t>Sample component id </a:t>
                </a:r>
                <a14:m>
                  <m:oMath xmlns:m="http://schemas.openxmlformats.org/officeDocument/2006/math">
                    <m:r>
                      <a:rPr lang="en-US" i="1">
                        <a:solidFill>
                          <a:srgbClr val="3413D7"/>
                        </a:solidFill>
                        <a:latin typeface="Cambria Math" panose="02040503050406030204" pitchFamily="18" charset="0"/>
                      </a:rPr>
                      <m:t>𝑧</m:t>
                    </m:r>
                    <m:r>
                      <a:rPr lang="en-US" i="1">
                        <a:solidFill>
                          <a:srgbClr val="3413D7"/>
                        </a:solidFill>
                        <a:latin typeface="Cambria Math" panose="02040503050406030204" pitchFamily="18" charset="0"/>
                      </a:rPr>
                      <m:t>~ </m:t>
                    </m:r>
                    <m:r>
                      <m:rPr>
                        <m:sty m:val="p"/>
                      </m:rPr>
                      <a:rPr lang="en-US" i="0">
                        <a:solidFill>
                          <a:srgbClr val="3413D7"/>
                        </a:solidFill>
                        <a:latin typeface="Cambria Math" panose="02040503050406030204" pitchFamily="18" charset="0"/>
                      </a:rPr>
                      <m:t>multinomial</m:t>
                    </m:r>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𝑝</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oMath>
                </a14:m>
                <a:endParaRPr lang="en-US" dirty="0"/>
              </a:p>
              <a:p>
                <a:pPr lvl="1"/>
                <a:r>
                  <a:rPr lang="en-US" dirty="0"/>
                  <a:t>Generate input </a:t>
                </a:r>
                <a14:m>
                  <m:oMath xmlns:m="http://schemas.openxmlformats.org/officeDocument/2006/math">
                    <m:r>
                      <a:rPr lang="en-US" i="1">
                        <a:solidFill>
                          <a:srgbClr val="3413D7"/>
                        </a:solidFill>
                        <a:latin typeface="Cambria Math" panose="02040503050406030204" pitchFamily="18" charset="0"/>
                      </a:rPr>
                      <m:t>𝑥</m:t>
                    </m:r>
                    <m:r>
                      <a:rPr lang="en-US" b="0" i="1" smtClean="0">
                        <a:solidFill>
                          <a:srgbClr val="3413D7"/>
                        </a:solidFill>
                        <a:latin typeface="Cambria Math" panose="02040503050406030204" pitchFamily="18" charset="0"/>
                      </a:rPr>
                      <m:t> </m:t>
                    </m:r>
                    <m:r>
                      <a:rPr lang="en-US" i="1">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 </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𝐷</m:t>
                        </m:r>
                      </m:e>
                      <m:sub>
                        <m:r>
                          <a:rPr lang="en-US" i="1">
                            <a:solidFill>
                              <a:srgbClr val="3413D7"/>
                            </a:solidFill>
                            <a:latin typeface="Cambria Math" panose="02040503050406030204" pitchFamily="18" charset="0"/>
                          </a:rPr>
                          <m:t>𝑧</m:t>
                        </m:r>
                      </m:sub>
                    </m:sSub>
                  </m:oMath>
                </a14:m>
                <a:endParaRPr lang="en-US" dirty="0"/>
              </a:p>
              <a:p>
                <a:pPr lvl="1"/>
                <a:r>
                  <a:rPr lang="en-US" dirty="0"/>
                  <a:t>Generate regression response </a:t>
                </a:r>
                <a14:m>
                  <m:oMath xmlns:m="http://schemas.openxmlformats.org/officeDocument/2006/math">
                    <m:r>
                      <a:rPr lang="en-US" b="0" i="1" smtClean="0">
                        <a:solidFill>
                          <a:srgbClr val="3413D7"/>
                        </a:solidFill>
                        <a:latin typeface="Cambria Math" panose="02040503050406030204" pitchFamily="18" charset="0"/>
                      </a:rPr>
                      <m:t>𝑦</m:t>
                    </m:r>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𝑧</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𝑥</m:t>
                    </m:r>
                    <m:r>
                      <a:rPr lang="en-US" i="1">
                        <a:solidFill>
                          <a:srgbClr val="3413D7"/>
                        </a:solidFill>
                        <a:latin typeface="Cambria Math" panose="02040503050406030204" pitchFamily="18" charset="0"/>
                      </a:rPr>
                      <m:t>⟩</m:t>
                    </m:r>
                  </m:oMath>
                </a14:m>
                <a:endParaRPr lang="en-US" dirty="0"/>
              </a:p>
              <a:p>
                <a:endParaRPr lang="en-US" dirty="0"/>
              </a:p>
              <a:p>
                <a:pPr marL="0" indent="0">
                  <a:buNone/>
                </a:pPr>
                <a:r>
                  <a:rPr lang="en-US" dirty="0"/>
                  <a:t>Problem of Learning MLR</a:t>
                </a:r>
              </a:p>
              <a:p>
                <a:r>
                  <a:rPr lang="en-US" dirty="0"/>
                  <a:t>Given: dataset </a:t>
                </a:r>
                <a14:m>
                  <m:oMath xmlns:m="http://schemas.openxmlformats.org/officeDocument/2006/math">
                    <m:d>
                      <m:dPr>
                        <m:begChr m:val="{"/>
                        <m:endChr m:val="}"/>
                        <m:ctrlPr>
                          <a:rPr lang="en-US" b="0" i="1" smtClean="0">
                            <a:solidFill>
                              <a:srgbClr val="3413D7"/>
                            </a:solidFill>
                            <a:latin typeface="Cambria Math" panose="02040503050406030204" pitchFamily="18" charset="0"/>
                          </a:rPr>
                        </m:ctrlPr>
                      </m:dPr>
                      <m:e>
                        <m:d>
                          <m:dPr>
                            <m:ctrlPr>
                              <a:rPr lang="en-US" b="0" i="1" smtClean="0">
                                <a:solidFill>
                                  <a:srgbClr val="3413D7"/>
                                </a:solidFill>
                                <a:latin typeface="Cambria Math" panose="02040503050406030204" pitchFamily="18" charset="0"/>
                              </a:rPr>
                            </m:ctrlPr>
                          </m:dPr>
                          <m:e>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𝑥</m:t>
                                </m:r>
                              </m:e>
                              <m:sub>
                                <m:r>
                                  <a:rPr lang="en-US" b="0" i="1" smtClean="0">
                                    <a:solidFill>
                                      <a:srgbClr val="3413D7"/>
                                    </a:solidFill>
                                    <a:latin typeface="Cambria Math" panose="02040503050406030204" pitchFamily="18" charset="0"/>
                                  </a:rPr>
                                  <m:t>𝑙</m:t>
                                </m:r>
                              </m:sub>
                            </m:sSub>
                            <m:r>
                              <a:rPr lang="en-US" b="0" i="1" smtClean="0">
                                <a:solidFill>
                                  <a:srgbClr val="3413D7"/>
                                </a:solidFill>
                                <a:latin typeface="Cambria Math" panose="02040503050406030204" pitchFamily="18" charset="0"/>
                              </a:rPr>
                              <m:t>,</m:t>
                            </m:r>
                            <m:sSub>
                              <m:sSubPr>
                                <m:ctrlPr>
                                  <a:rPr lang="en-US" b="0" i="1" smtClean="0">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𝑦</m:t>
                                </m:r>
                              </m:e>
                              <m:sub>
                                <m:r>
                                  <a:rPr lang="en-US" b="0" i="1" smtClean="0">
                                    <a:solidFill>
                                      <a:srgbClr val="3413D7"/>
                                    </a:solidFill>
                                    <a:latin typeface="Cambria Math" panose="02040503050406030204" pitchFamily="18" charset="0"/>
                                  </a:rPr>
                                  <m:t>𝑙</m:t>
                                </m:r>
                              </m:sub>
                            </m:sSub>
                          </m:e>
                        </m:d>
                        <m:r>
                          <a:rPr lang="en-US" b="0" i="1" smtClean="0">
                            <a:solidFill>
                              <a:srgbClr val="3413D7"/>
                            </a:solidFill>
                            <a:latin typeface="Cambria Math" panose="02040503050406030204" pitchFamily="18" charset="0"/>
                          </a:rPr>
                          <m:t>, 1≤</m:t>
                        </m:r>
                        <m:r>
                          <a:rPr lang="en-US" b="0" i="1" smtClean="0">
                            <a:solidFill>
                              <a:srgbClr val="3413D7"/>
                            </a:solidFill>
                            <a:latin typeface="Cambria Math" panose="02040503050406030204" pitchFamily="18" charset="0"/>
                          </a:rPr>
                          <m:t>𝑙</m:t>
                        </m:r>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𝑁</m:t>
                        </m:r>
                      </m:e>
                    </m:d>
                  </m:oMath>
                </a14:m>
                <a:endParaRPr lang="en-US" b="0" dirty="0">
                  <a:solidFill>
                    <a:srgbClr val="3413D7"/>
                  </a:solidFill>
                </a:endParaRPr>
              </a:p>
              <a:p>
                <a:r>
                  <a:rPr lang="en-US" dirty="0"/>
                  <a:t>Goal: learn </a:t>
                </a:r>
                <a14:m>
                  <m:oMath xmlns:m="http://schemas.openxmlformats.org/officeDocument/2006/math">
                    <m:sSub>
                      <m:sSubPr>
                        <m:ctrlPr>
                          <a:rPr lang="en-US" i="1">
                            <a:solidFill>
                              <a:srgbClr val="3413D7"/>
                            </a:solidFill>
                            <a:latin typeface="Cambria Math" panose="02040503050406030204" pitchFamily="18" charset="0"/>
                          </a:rPr>
                        </m:ctrlPr>
                      </m:sSubPr>
                      <m:e>
                        <m:r>
                          <a:rPr lang="en-US" b="0" i="1" smtClean="0">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 1≤</m:t>
                    </m:r>
                    <m:r>
                      <a:rPr lang="en-US" b="0" i="1" smtClean="0">
                        <a:solidFill>
                          <a:srgbClr val="3413D7"/>
                        </a:solidFill>
                        <a:latin typeface="Cambria Math" panose="02040503050406030204" pitchFamily="18" charset="0"/>
                      </a:rPr>
                      <m:t>𝑖</m:t>
                    </m:r>
                    <m:r>
                      <a:rPr lang="en-US" b="0" i="1" smtClean="0">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𝑘</m:t>
                    </m:r>
                    <m:r>
                      <a:rPr lang="en-US" b="0" i="1" smtClean="0">
                        <a:solidFill>
                          <a:srgbClr val="3413D7"/>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01E4F40-5987-4E5A-AFE8-76998C5E30B3}"/>
                  </a:ext>
                </a:extLst>
              </p:cNvPr>
              <p:cNvSpPr>
                <a:spLocks noGrp="1" noRot="1" noChangeAspect="1" noMove="1" noResize="1" noEditPoints="1" noAdjustHandles="1" noChangeArrowheads="1" noChangeShapeType="1" noTextEdit="1"/>
              </p:cNvSpPr>
              <p:nvPr>
                <p:ph idx="1"/>
              </p:nvPr>
            </p:nvSpPr>
            <p:spPr>
              <a:blipFill>
                <a:blip r:embed="rId3"/>
                <a:stretch>
                  <a:fillRect l="-1111"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1AEBC5E-1635-4F35-B9D0-342A310DA759}"/>
              </a:ext>
            </a:extLst>
          </p:cNvPr>
          <p:cNvSpPr>
            <a:spLocks noGrp="1"/>
          </p:cNvSpPr>
          <p:nvPr>
            <p:ph type="sldNum" sz="quarter" idx="12"/>
          </p:nvPr>
        </p:nvSpPr>
        <p:spPr/>
        <p:txBody>
          <a:bodyPr/>
          <a:lstStyle/>
          <a:p>
            <a:fld id="{2211CC9C-8413-1143-B9F8-DBC8CA0D4AC1}" type="slidenum">
              <a:rPr lang="en-US" smtClean="0"/>
              <a:t>7</a:t>
            </a:fld>
            <a:endParaRPr lang="en-US"/>
          </a:p>
        </p:txBody>
      </p:sp>
    </p:spTree>
    <p:extLst>
      <p:ext uri="{BB962C8B-B14F-4D97-AF65-F5344CB8AC3E}">
        <p14:creationId xmlns:p14="http://schemas.microsoft.com/office/powerpoint/2010/main" val="4646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5299-53F8-4220-A826-14D5552B4478}"/>
              </a:ext>
            </a:extLst>
          </p:cNvPr>
          <p:cNvSpPr>
            <a:spLocks noGrp="1"/>
          </p:cNvSpPr>
          <p:nvPr>
            <p:ph type="title"/>
          </p:nvPr>
        </p:nvSpPr>
        <p:spPr/>
        <p:txBody>
          <a:bodyPr/>
          <a:lstStyle/>
          <a:p>
            <a:r>
              <a:rPr lang="en-US" dirty="0"/>
              <a:t>A Simplified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AFDB5-E926-4739-97FA-C2F0817AEEAC}"/>
                  </a:ext>
                </a:extLst>
              </p:cNvPr>
              <p:cNvSpPr>
                <a:spLocks noGrp="1"/>
              </p:cNvSpPr>
              <p:nvPr>
                <p:ph idx="1"/>
              </p:nvPr>
            </p:nvSpPr>
            <p:spPr>
              <a:xfrm>
                <a:off x="457200" y="1600200"/>
                <a:ext cx="8458200" cy="4876800"/>
              </a:xfrm>
            </p:spPr>
            <p:txBody>
              <a:bodyPr/>
              <a:lstStyle/>
              <a:p>
                <a:pPr marL="0" indent="0">
                  <a:buNone/>
                </a:pPr>
                <a:r>
                  <a:rPr lang="en-US" dirty="0"/>
                  <a:t>Constant number of components, e.g.,</a:t>
                </a:r>
                <a:r>
                  <a:rPr lang="en-US" dirty="0">
                    <a:solidFill>
                      <a:srgbClr val="3413D7"/>
                    </a:solidFill>
                  </a:rPr>
                  <a:t> </a:t>
                </a:r>
                <a14:m>
                  <m:oMath xmlns:m="http://schemas.openxmlformats.org/officeDocument/2006/math">
                    <m:r>
                      <a:rPr lang="en-US" b="0" i="1" smtClean="0">
                        <a:solidFill>
                          <a:srgbClr val="3413D7"/>
                        </a:solidFill>
                        <a:latin typeface="Cambria Math" panose="02040503050406030204" pitchFamily="18" charset="0"/>
                      </a:rPr>
                      <m:t>𝑘</m:t>
                    </m:r>
                    <m:r>
                      <a:rPr lang="en-US" b="0" i="1" smtClean="0">
                        <a:solidFill>
                          <a:srgbClr val="3413D7"/>
                        </a:solidFill>
                        <a:latin typeface="Cambria Math" panose="02040503050406030204" pitchFamily="18" charset="0"/>
                      </a:rPr>
                      <m:t>=5</m:t>
                    </m:r>
                  </m:oMath>
                </a14:m>
                <a:endParaRPr lang="en-US" dirty="0"/>
              </a:p>
              <a:p>
                <a:r>
                  <a:rPr lang="en-US" dirty="0"/>
                  <a:t>Gaussian: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𝐷</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r>
                      <a:rPr lang="en-US" i="1">
                        <a:solidFill>
                          <a:srgbClr val="3413D7"/>
                        </a:solidFill>
                        <a:latin typeface="Cambria Math" panose="02040503050406030204" pitchFamily="18" charset="0"/>
                      </a:rPr>
                      <m:t>𝑁</m:t>
                    </m:r>
                    <m:r>
                      <a:rPr lang="en-US" i="1">
                        <a:solidFill>
                          <a:srgbClr val="3413D7"/>
                        </a:solidFill>
                        <a:latin typeface="Cambria Math" panose="02040503050406030204" pitchFamily="18" charset="0"/>
                      </a:rPr>
                      <m:t>(0,</m:t>
                    </m:r>
                    <m:sSubSup>
                      <m:sSubSupPr>
                        <m:ctrlPr>
                          <a:rPr lang="en-US" i="1">
                            <a:solidFill>
                              <a:srgbClr val="3413D7"/>
                            </a:solidFill>
                            <a:latin typeface="Cambria Math" panose="02040503050406030204" pitchFamily="18" charset="0"/>
                          </a:rPr>
                        </m:ctrlPr>
                      </m:sSubSupPr>
                      <m:e>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up>
                        <m:r>
                          <a:rPr lang="en-US" i="1">
                            <a:solidFill>
                              <a:srgbClr val="3413D7"/>
                            </a:solidFill>
                            <a:latin typeface="Cambria Math" panose="02040503050406030204" pitchFamily="18" charset="0"/>
                          </a:rPr>
                          <m:t>2</m:t>
                        </m:r>
                      </m:sup>
                    </m:sSubSup>
                    <m:r>
                      <a:rPr lang="en-US" i="1">
                        <a:solidFill>
                          <a:srgbClr val="3413D7"/>
                        </a:solidFill>
                        <a:latin typeface="Cambria Math" panose="02040503050406030204" pitchFamily="18" charset="0"/>
                      </a:rPr>
                      <m:t>)</m:t>
                    </m:r>
                  </m:oMath>
                </a14:m>
                <a:r>
                  <a:rPr lang="en-US" dirty="0"/>
                  <a:t>, and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𝐼</m:t>
                        </m:r>
                        <m:r>
                          <a:rPr lang="en-US" i="1">
                            <a:solidFill>
                              <a:srgbClr val="3413D7"/>
                            </a:solidFill>
                            <a:latin typeface="Cambria Math" panose="02040503050406030204" pitchFamily="18" charset="0"/>
                          </a:rPr>
                          <m:t>≤</m:t>
                        </m:r>
                        <m:r>
                          <m:rPr>
                            <m:sty m:val="p"/>
                          </m:rPr>
                          <a:rPr lang="en-US">
                            <a:solidFill>
                              <a:srgbClr val="3413D7"/>
                            </a:solidFill>
                            <a:latin typeface="Cambria Math" panose="02040503050406030204" pitchFamily="18" charset="0"/>
                          </a:rPr>
                          <m:t>Σ</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r>
                      <a:rPr lang="en-US" b="0" i="1" smtClean="0">
                        <a:solidFill>
                          <a:srgbClr val="3413D7"/>
                        </a:solidFill>
                        <a:latin typeface="Cambria Math" panose="02040503050406030204" pitchFamily="18" charset="0"/>
                      </a:rPr>
                      <m:t>2</m:t>
                    </m:r>
                    <m:r>
                      <a:rPr lang="en-US" i="1">
                        <a:solidFill>
                          <a:srgbClr val="3413D7"/>
                        </a:solidFill>
                        <a:latin typeface="Cambria Math" panose="02040503050406030204" pitchFamily="18" charset="0"/>
                      </a:rPr>
                      <m:t>𝐼</m:t>
                    </m:r>
                  </m:oMath>
                </a14:m>
                <a:endParaRPr lang="en-US" dirty="0"/>
              </a:p>
              <a:p>
                <a:r>
                  <a:rPr lang="en-US" dirty="0"/>
                  <a:t>Nonvanishing component: </a:t>
                </a:r>
                <a14:m>
                  <m:oMath xmlns:m="http://schemas.openxmlformats.org/officeDocument/2006/math">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𝑝</m:t>
                        </m:r>
                      </m:e>
                      <m:sub>
                        <m:r>
                          <a:rPr lang="en-US" i="1">
                            <a:solidFill>
                              <a:srgbClr val="3413D7"/>
                            </a:solidFill>
                            <a:latin typeface="Cambria Math" panose="02040503050406030204" pitchFamily="18" charset="0"/>
                          </a:rPr>
                          <m:t>𝑖</m:t>
                        </m:r>
                      </m:sub>
                    </m:sSub>
                    <m:r>
                      <a:rPr lang="en-US" b="0" i="1" smtClean="0">
                        <a:solidFill>
                          <a:srgbClr val="3413D7"/>
                        </a:solidFill>
                        <a:latin typeface="Cambria Math" panose="02040503050406030204" pitchFamily="18" charset="0"/>
                      </a:rPr>
                      <m:t>≥</m:t>
                    </m:r>
                    <m:f>
                      <m:fPr>
                        <m:ctrlPr>
                          <a:rPr lang="en-US" b="0" i="1" smtClean="0">
                            <a:solidFill>
                              <a:srgbClr val="3413D7"/>
                            </a:solidFill>
                            <a:latin typeface="Cambria Math" panose="02040503050406030204" pitchFamily="18" charset="0"/>
                          </a:rPr>
                        </m:ctrlPr>
                      </m:fPr>
                      <m:num>
                        <m:r>
                          <a:rPr lang="en-US" b="0" i="1" smtClean="0">
                            <a:solidFill>
                              <a:srgbClr val="3413D7"/>
                            </a:solidFill>
                            <a:latin typeface="Cambria Math" panose="02040503050406030204" pitchFamily="18" charset="0"/>
                          </a:rPr>
                          <m:t>1</m:t>
                        </m:r>
                      </m:num>
                      <m:den>
                        <m:r>
                          <a:rPr lang="en-US" b="0" i="1" smtClean="0">
                            <a:solidFill>
                              <a:srgbClr val="3413D7"/>
                            </a:solidFill>
                            <a:latin typeface="Cambria Math" panose="02040503050406030204" pitchFamily="18" charset="0"/>
                          </a:rPr>
                          <m:t>10</m:t>
                        </m:r>
                      </m:den>
                    </m:f>
                  </m:oMath>
                </a14:m>
                <a:endParaRPr lang="en-US" dirty="0"/>
              </a:p>
              <a:p>
                <a:r>
                  <a:rPr lang="en-US" dirty="0"/>
                  <a:t>Separation:</a:t>
                </a:r>
                <a14:m>
                  <m:oMath xmlns:m="http://schemas.openxmlformats.org/officeDocument/2006/math">
                    <m:r>
                      <a:rPr lang="en-US" dirty="0">
                        <a:solidFill>
                          <a:srgbClr val="3413D7"/>
                        </a:solidFill>
                        <a:latin typeface="Cambria Math" panose="02040503050406030204" pitchFamily="18" charset="0"/>
                      </a:rPr>
                      <m:t> </m:t>
                    </m:r>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 </m:t>
                    </m:r>
                    <m:r>
                      <a:rPr lang="en-US" i="1">
                        <a:solidFill>
                          <a:srgbClr val="3413D7"/>
                        </a:solidFill>
                        <a:latin typeface="Cambria Math" panose="02040503050406030204" pitchFamily="18" charset="0"/>
                      </a:rPr>
                      <m:t>≤1 </m:t>
                    </m:r>
                  </m:oMath>
                </a14:m>
                <a:r>
                  <a:rPr lang="en-US" dirty="0"/>
                  <a:t>and </a:t>
                </a:r>
                <a14:m>
                  <m:oMath xmlns:m="http://schemas.openxmlformats.org/officeDocument/2006/math">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𝑖</m:t>
                        </m:r>
                      </m:sub>
                    </m:sSub>
                    <m:r>
                      <a:rPr lang="en-US" i="1">
                        <a:solidFill>
                          <a:srgbClr val="3413D7"/>
                        </a:solidFill>
                        <a:latin typeface="Cambria Math" panose="02040503050406030204" pitchFamily="18" charset="0"/>
                      </a:rPr>
                      <m:t>−</m:t>
                    </m:r>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𝑤</m:t>
                        </m:r>
                      </m:e>
                      <m:sub>
                        <m:r>
                          <a:rPr lang="en-US" i="1">
                            <a:solidFill>
                              <a:srgbClr val="3413D7"/>
                            </a:solidFill>
                            <a:latin typeface="Cambria Math" panose="02040503050406030204" pitchFamily="18" charset="0"/>
                          </a:rPr>
                          <m:t>𝑗</m:t>
                        </m:r>
                      </m:sub>
                    </m:sSub>
                    <m:sSub>
                      <m:sSubPr>
                        <m:ctrlPr>
                          <a:rPr lang="en-US" i="1">
                            <a:solidFill>
                              <a:srgbClr val="3413D7"/>
                            </a:solidFill>
                            <a:latin typeface="Cambria Math" panose="02040503050406030204" pitchFamily="18" charset="0"/>
                          </a:rPr>
                        </m:ctrlPr>
                      </m:sSubPr>
                      <m:e>
                        <m:r>
                          <a:rPr lang="en-US" i="1">
                            <a:solidFill>
                              <a:srgbClr val="3413D7"/>
                            </a:solidFill>
                            <a:latin typeface="Cambria Math" panose="02040503050406030204" pitchFamily="18" charset="0"/>
                          </a:rPr>
                          <m:t>∥</m:t>
                        </m:r>
                      </m:e>
                      <m:sub>
                        <m:r>
                          <a:rPr lang="en-US" i="1">
                            <a:solidFill>
                              <a:srgbClr val="3413D7"/>
                            </a:solidFill>
                            <a:latin typeface="Cambria Math" panose="02040503050406030204" pitchFamily="18" charset="0"/>
                          </a:rPr>
                          <m:t>2</m:t>
                        </m:r>
                      </m:sub>
                    </m:sSub>
                    <m:r>
                      <a:rPr lang="en-US" b="0" i="1" smtClean="0">
                        <a:solidFill>
                          <a:srgbClr val="3413D7"/>
                        </a:solidFill>
                        <a:latin typeface="Cambria Math" panose="02040503050406030204" pitchFamily="18" charset="0"/>
                      </a:rPr>
                      <m:t> ≥</m:t>
                    </m:r>
                    <m:f>
                      <m:fPr>
                        <m:ctrlPr>
                          <a:rPr lang="en-US" b="0" i="1" smtClean="0">
                            <a:solidFill>
                              <a:srgbClr val="3413D7"/>
                            </a:solidFill>
                            <a:latin typeface="Cambria Math" panose="02040503050406030204" pitchFamily="18" charset="0"/>
                          </a:rPr>
                        </m:ctrlPr>
                      </m:fPr>
                      <m:num>
                        <m:r>
                          <a:rPr lang="en-US" b="0" i="1" smtClean="0">
                            <a:solidFill>
                              <a:srgbClr val="3413D7"/>
                            </a:solidFill>
                            <a:latin typeface="Cambria Math" panose="02040503050406030204" pitchFamily="18" charset="0"/>
                          </a:rPr>
                          <m:t>1</m:t>
                        </m:r>
                      </m:num>
                      <m:den>
                        <m:r>
                          <a:rPr lang="en-US" b="0" i="1" smtClean="0">
                            <a:solidFill>
                              <a:srgbClr val="3413D7"/>
                            </a:solidFill>
                            <a:latin typeface="Cambria Math" panose="02040503050406030204" pitchFamily="18" charset="0"/>
                          </a:rPr>
                          <m:t>10</m:t>
                        </m:r>
                      </m:den>
                    </m:f>
                  </m:oMath>
                </a14:m>
                <a:endParaRPr lang="en-US" b="0" dirty="0">
                  <a:solidFill>
                    <a:srgbClr val="3413D7"/>
                  </a:solidFill>
                </a:endParaRPr>
              </a:p>
              <a:p>
                <a:pPr marL="0" indent="0">
                  <a:buNone/>
                </a:pPr>
                <a:endParaRPr lang="en-US" dirty="0"/>
              </a:p>
              <a:p>
                <a:pPr marL="0" indent="0">
                  <a:buNone/>
                </a:pPr>
                <a:r>
                  <a:rPr lang="en-US" dirty="0"/>
                  <a:t>Our work can handle much more general assumptions</a:t>
                </a:r>
              </a:p>
            </p:txBody>
          </p:sp>
        </mc:Choice>
        <mc:Fallback xmlns="">
          <p:sp>
            <p:nvSpPr>
              <p:cNvPr id="3" name="Content Placeholder 2">
                <a:extLst>
                  <a:ext uri="{FF2B5EF4-FFF2-40B4-BE49-F238E27FC236}">
                    <a16:creationId xmlns:a16="http://schemas.microsoft.com/office/drawing/2014/main" id="{D18AFDB5-E926-4739-97FA-C2F0817AEEAC}"/>
                  </a:ext>
                </a:extLst>
              </p:cNvPr>
              <p:cNvSpPr>
                <a:spLocks noGrp="1" noRot="1" noChangeAspect="1" noMove="1" noResize="1" noEditPoints="1" noAdjustHandles="1" noChangeArrowheads="1" noChangeShapeType="1" noTextEdit="1"/>
              </p:cNvSpPr>
              <p:nvPr>
                <p:ph idx="1"/>
              </p:nvPr>
            </p:nvSpPr>
            <p:spPr>
              <a:xfrm>
                <a:off x="457200" y="1600200"/>
                <a:ext cx="8458200" cy="4876800"/>
              </a:xfrm>
              <a:blipFill>
                <a:blip r:embed="rId3"/>
                <a:stretch>
                  <a:fillRect l="-1081" t="-8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4718214-FB00-47E6-81FC-FE2730A2DA52}"/>
              </a:ext>
            </a:extLst>
          </p:cNvPr>
          <p:cNvSpPr>
            <a:spLocks noGrp="1"/>
          </p:cNvSpPr>
          <p:nvPr>
            <p:ph type="sldNum" sz="quarter" idx="12"/>
          </p:nvPr>
        </p:nvSpPr>
        <p:spPr/>
        <p:txBody>
          <a:bodyPr/>
          <a:lstStyle/>
          <a:p>
            <a:fld id="{2211CC9C-8413-1143-B9F8-DBC8CA0D4AC1}" type="slidenum">
              <a:rPr lang="en-US" smtClean="0"/>
              <a:t>8</a:t>
            </a:fld>
            <a:endParaRPr lang="en-US"/>
          </a:p>
        </p:txBody>
      </p:sp>
    </p:spTree>
    <p:extLst>
      <p:ext uri="{BB962C8B-B14F-4D97-AF65-F5344CB8AC3E}">
        <p14:creationId xmlns:p14="http://schemas.microsoft.com/office/powerpoint/2010/main" val="13979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5875-40DB-4C0C-B89D-621F190A2FFF}"/>
              </a:ext>
            </a:extLst>
          </p:cNvPr>
          <p:cNvSpPr>
            <a:spLocks noGrp="1"/>
          </p:cNvSpPr>
          <p:nvPr>
            <p:ph type="title"/>
          </p:nvPr>
        </p:nvSpPr>
        <p:spPr/>
        <p:txBody>
          <a:bodyPr/>
          <a:lstStyle/>
          <a:p>
            <a:r>
              <a:rPr lang="en-US" dirty="0"/>
              <a:t>Main Result for the Simplified Setting</a:t>
            </a:r>
          </a:p>
        </p:txBody>
      </p:sp>
      <p:sp>
        <p:nvSpPr>
          <p:cNvPr id="4" name="Slide Number Placeholder 3">
            <a:extLst>
              <a:ext uri="{FF2B5EF4-FFF2-40B4-BE49-F238E27FC236}">
                <a16:creationId xmlns:a16="http://schemas.microsoft.com/office/drawing/2014/main" id="{27A2776D-F9FA-42A8-A77E-3008AAD3D1F9}"/>
              </a:ext>
            </a:extLst>
          </p:cNvPr>
          <p:cNvSpPr>
            <a:spLocks noGrp="1"/>
          </p:cNvSpPr>
          <p:nvPr>
            <p:ph type="sldNum" sz="quarter" idx="12"/>
          </p:nvPr>
        </p:nvSpPr>
        <p:spPr/>
        <p:txBody>
          <a:bodyPr/>
          <a:lstStyle/>
          <a:p>
            <a:fld id="{2211CC9C-8413-1143-B9F8-DBC8CA0D4AC1}" type="slidenum">
              <a:rPr lang="en-US" smtClean="0"/>
              <a:t>9</a:t>
            </a:fld>
            <a:endParaRPr lang="en-US"/>
          </a:p>
        </p:txBody>
      </p:sp>
      <p:sp>
        <p:nvSpPr>
          <p:cNvPr id="3" name="TextBox 2">
            <a:extLst>
              <a:ext uri="{FF2B5EF4-FFF2-40B4-BE49-F238E27FC236}">
                <a16:creationId xmlns:a16="http://schemas.microsoft.com/office/drawing/2014/main" id="{A1505249-1BAB-4424-AD16-3CF8CBC51C18}"/>
              </a:ext>
            </a:extLst>
          </p:cNvPr>
          <p:cNvSpPr txBox="1"/>
          <p:nvPr/>
        </p:nvSpPr>
        <p:spPr>
          <a:xfrm flipH="1">
            <a:off x="784859" y="4114800"/>
            <a:ext cx="75742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Global convergence, recovery to any accuracy</a:t>
            </a:r>
          </a:p>
          <a:p>
            <a:pPr marL="342900" indent="-342900">
              <a:buFont typeface="Arial" panose="020B0604020202020204" pitchFamily="34" charset="0"/>
              <a:buChar char="•"/>
            </a:pPr>
            <a:r>
              <a:rPr lang="en-US" sz="2400" dirty="0"/>
              <a:t>Sample/Computational complexity has nearly optimal dependence on the dimension</a:t>
            </a:r>
          </a:p>
        </p:txBody>
      </p:sp>
      <p:pic>
        <p:nvPicPr>
          <p:cNvPr id="13" name="Content Placeholder 12" descr="A screenshot of a cell phone&#10;&#10;Description generated with high confidence">
            <a:extLst>
              <a:ext uri="{FF2B5EF4-FFF2-40B4-BE49-F238E27FC236}">
                <a16:creationId xmlns:a16="http://schemas.microsoft.com/office/drawing/2014/main" id="{E0F7D1DD-DECB-47AB-894E-81CDAE48086F}"/>
              </a:ext>
            </a:extLst>
          </p:cNvPr>
          <p:cNvPicPr>
            <a:picLocks noGrp="1" noChangeAspect="1"/>
          </p:cNvPicPr>
          <p:nvPr>
            <p:ph idx="1"/>
          </p:nvPr>
        </p:nvPicPr>
        <p:blipFill>
          <a:blip r:embed="rId3"/>
          <a:stretch>
            <a:fillRect/>
          </a:stretch>
        </p:blipFill>
        <p:spPr>
          <a:xfrm>
            <a:off x="1" y="2097766"/>
            <a:ext cx="9144000" cy="1339568"/>
          </a:xfrm>
        </p:spPr>
      </p:pic>
    </p:spTree>
    <p:extLst>
      <p:ext uri="{BB962C8B-B14F-4D97-AF65-F5344CB8AC3E}">
        <p14:creationId xmlns:p14="http://schemas.microsoft.com/office/powerpoint/2010/main" val="1274601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47256</TotalTime>
  <Words>2860</Words>
  <Application>Microsoft Office PowerPoint</Application>
  <PresentationFormat>On-screen Show (4:3)</PresentationFormat>
  <Paragraphs>255</Paragraphs>
  <Slides>23</Slides>
  <Notes>22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Clarity</vt:lpstr>
      <vt:lpstr>Learning Mixtures of Linear Regressions with Nearly Optimal Complexity</vt:lpstr>
      <vt:lpstr>Mixture Models</vt:lpstr>
      <vt:lpstr>Mixture Models</vt:lpstr>
      <vt:lpstr>Mixture Models</vt:lpstr>
      <vt:lpstr>Mixture of Linear Regressions (MLR)</vt:lpstr>
      <vt:lpstr>Mixture of Linear Regressions (MLR)</vt:lpstr>
      <vt:lpstr>Problem Definition</vt:lpstr>
      <vt:lpstr>A Simplified Setting</vt:lpstr>
      <vt:lpstr>Main Result for the Simplified Setting</vt:lpstr>
      <vt:lpstr>General Setting</vt:lpstr>
      <vt:lpstr>Main Result</vt:lpstr>
      <vt:lpstr>Comparison with Existing Work</vt:lpstr>
      <vt:lpstr>Algorithm/Analysis Overview</vt:lpstr>
      <vt:lpstr>Warm Start I: Overview</vt:lpstr>
      <vt:lpstr>Warm Start I: Overview</vt:lpstr>
      <vt:lpstr>Warm Start I: Overview</vt:lpstr>
      <vt:lpstr>Warm Start I: Overview</vt:lpstr>
      <vt:lpstr>Warm Start II: Method of Moments</vt:lpstr>
      <vt:lpstr>Warm Start II: Method of Moments</vt:lpstr>
      <vt:lpstr>Warm Start III: Method of Polynomials</vt:lpstr>
      <vt:lpstr>Warm Start III: Method of Polynomials</vt:lpstr>
      <vt:lpstr>Gradient Descent from Warm Start</vt:lpstr>
      <vt:lpstr>Conclusion</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Vaishnavh Nagarajan</dc:creator>
  <cp:lastModifiedBy>Yingyu Liang</cp:lastModifiedBy>
  <cp:revision>1768</cp:revision>
  <dcterms:created xsi:type="dcterms:W3CDTF">2016-10-03T06:21:52Z</dcterms:created>
  <dcterms:modified xsi:type="dcterms:W3CDTF">2018-06-08T15:21:40Z</dcterms:modified>
</cp:coreProperties>
</file>