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71" r:id="rId2"/>
    <p:sldId id="292" r:id="rId3"/>
    <p:sldId id="298" r:id="rId4"/>
    <p:sldId id="306" r:id="rId5"/>
    <p:sldId id="3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A"/>
    <a:srgbClr val="484848"/>
    <a:srgbClr val="BFBFBF"/>
    <a:srgbClr val="2D56A0"/>
    <a:srgbClr val="1A9ACE"/>
    <a:srgbClr val="385FA5"/>
    <a:srgbClr val="005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79760"/>
  </p:normalViewPr>
  <p:slideViewPr>
    <p:cSldViewPr snapToGrid="0" snapToObjects="1">
      <p:cViewPr varScale="1">
        <p:scale>
          <a:sx n="103" d="100"/>
          <a:sy n="103" d="100"/>
        </p:scale>
        <p:origin x="15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BC1C6-1F8C-49BD-BF57-28D40BB1BB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623453-FD17-4D65-AC2C-942CC4404F42}">
      <dgm:prSet/>
      <dgm:spPr/>
      <dgm:t>
        <a:bodyPr/>
        <a:lstStyle/>
        <a:p>
          <a:pPr rtl="0"/>
          <a:r>
            <a:rPr lang="en-US" dirty="0"/>
            <a:t>Our secret sauce: Word-embedding models  trained from 500MM  Claim notes.</a:t>
          </a:r>
        </a:p>
      </dgm:t>
    </dgm:pt>
    <dgm:pt modelId="{D8C5E21D-7DD6-4375-9FDD-F276E8A027A6}" type="parTrans" cxnId="{102FF778-FFD9-461B-A929-A444EDE98E4F}">
      <dgm:prSet/>
      <dgm:spPr/>
      <dgm:t>
        <a:bodyPr/>
        <a:lstStyle/>
        <a:p>
          <a:endParaRPr lang="en-US"/>
        </a:p>
      </dgm:t>
    </dgm:pt>
    <dgm:pt modelId="{FD30653A-17E3-4181-9F85-CC9FE20587D4}" type="sibTrans" cxnId="{102FF778-FFD9-461B-A929-A444EDE98E4F}">
      <dgm:prSet/>
      <dgm:spPr/>
      <dgm:t>
        <a:bodyPr/>
        <a:lstStyle/>
        <a:p>
          <a:endParaRPr lang="en-US"/>
        </a:p>
      </dgm:t>
    </dgm:pt>
    <dgm:pt modelId="{4CDAD643-FC96-4752-B4F6-A96D107E9083}" type="pres">
      <dgm:prSet presAssocID="{8A3BC1C6-1F8C-49BD-BF57-28D40BB1BBDD}" presName="linear" presStyleCnt="0">
        <dgm:presLayoutVars>
          <dgm:animLvl val="lvl"/>
          <dgm:resizeHandles val="exact"/>
        </dgm:presLayoutVars>
      </dgm:prSet>
      <dgm:spPr/>
    </dgm:pt>
    <dgm:pt modelId="{F71EFAB3-F1BD-4D91-B224-232A5CA1E5F5}" type="pres">
      <dgm:prSet presAssocID="{37623453-FD17-4D65-AC2C-942CC4404F4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02FF778-FFD9-461B-A929-A444EDE98E4F}" srcId="{8A3BC1C6-1F8C-49BD-BF57-28D40BB1BBDD}" destId="{37623453-FD17-4D65-AC2C-942CC4404F42}" srcOrd="0" destOrd="0" parTransId="{D8C5E21D-7DD6-4375-9FDD-F276E8A027A6}" sibTransId="{FD30653A-17E3-4181-9F85-CC9FE20587D4}"/>
    <dgm:cxn modelId="{ED6FFDB5-5C8A-40FF-BB06-5CD5FD3F6EEC}" type="presOf" srcId="{37623453-FD17-4D65-AC2C-942CC4404F42}" destId="{F71EFAB3-F1BD-4D91-B224-232A5CA1E5F5}" srcOrd="0" destOrd="0" presId="urn:microsoft.com/office/officeart/2005/8/layout/vList2"/>
    <dgm:cxn modelId="{2194A0E3-ED4E-4102-850C-1FB3F09FFE1D}" type="presOf" srcId="{8A3BC1C6-1F8C-49BD-BF57-28D40BB1BBDD}" destId="{4CDAD643-FC96-4752-B4F6-A96D107E9083}" srcOrd="0" destOrd="0" presId="urn:microsoft.com/office/officeart/2005/8/layout/vList2"/>
    <dgm:cxn modelId="{2B9DDFF3-E67C-4606-AC80-B3F509D47DA1}" type="presParOf" srcId="{4CDAD643-FC96-4752-B4F6-A96D107E9083}" destId="{F71EFAB3-F1BD-4D91-B224-232A5CA1E5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EFAB3-F1BD-4D91-B224-232A5CA1E5F5}">
      <dsp:nvSpPr>
        <dsp:cNvPr id="0" name=""/>
        <dsp:cNvSpPr/>
      </dsp:nvSpPr>
      <dsp:spPr>
        <a:xfrm>
          <a:off x="0" y="132019"/>
          <a:ext cx="2133600" cy="1213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Our secret sauce: Word-embedding models  trained from 500MM  Claim notes.</a:t>
          </a:r>
        </a:p>
      </dsp:txBody>
      <dsp:txXfrm>
        <a:off x="59228" y="191247"/>
        <a:ext cx="2015144" cy="109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4BA14-FA8C-524A-9DF4-24B140592DB7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FC2CE-0865-2244-9544-95C434C8D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7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C2CE-0865-2244-9544-95C434C8D9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5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C2CE-0865-2244-9544-95C434C8D9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8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C2CE-0865-2244-9544-95C434C8D9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2602" y="1048536"/>
            <a:ext cx="12194602" cy="2748415"/>
            <a:chOff x="22450" y="1567718"/>
            <a:chExt cx="9091837" cy="2009775"/>
          </a:xfrm>
          <a:effectLst/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4466087" y="1567718"/>
              <a:ext cx="4648200" cy="20002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22450" y="1567718"/>
              <a:ext cx="4600575" cy="200977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1896" y="4191673"/>
            <a:ext cx="7316505" cy="831551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Arial Rounded MT Bold" panose="020F0704030504030204" pitchFamily="34" charset="0"/>
                <a:cs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1896" y="5049780"/>
            <a:ext cx="7316505" cy="645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Arial Rounded MT Bold" panose="020F0704030504030204" pitchFamily="34" charset="0"/>
                <a:cs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62400" y="6477000"/>
            <a:ext cx="42672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900"/>
              <a:t>Confidential and Proprietary to American Family Insurance</a:t>
            </a:r>
            <a:endParaRPr lang="en-US" sz="9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5"/>
          <a:stretch/>
        </p:blipFill>
        <p:spPr>
          <a:xfrm>
            <a:off x="249572" y="2655519"/>
            <a:ext cx="3194020" cy="92030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2450" y="6051072"/>
            <a:ext cx="3420358" cy="67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" y="58431"/>
            <a:ext cx="11480800" cy="6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Arial Rounded MT Bold" panose="020F0704030504030204" pitchFamily="34" charset="0"/>
                <a:cs typeface="Arial Rounded MT Bold" panose="020F07040305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62400" y="6477000"/>
            <a:ext cx="42672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900"/>
              <a:t>Confidential and Proprietary to American Family Insurance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674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96250" y="308828"/>
            <a:ext cx="10515600" cy="3990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379200" y="6477001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3DE89-C43A-417E-975C-65490FACCF7C}" type="slidenum">
              <a:rPr lang="en-US" sz="900" smtClean="0">
                <a:solidFill>
                  <a:srgbClr val="717073"/>
                </a:solidFill>
              </a:rPr>
              <a:pPr algn="ctr"/>
              <a:t>‹#›</a:t>
            </a:fld>
            <a:endParaRPr lang="en-US" sz="900" dirty="0">
              <a:solidFill>
                <a:srgbClr val="71707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68"/>
          <a:stretch/>
        </p:blipFill>
        <p:spPr>
          <a:xfrm>
            <a:off x="174173" y="6274754"/>
            <a:ext cx="1528168" cy="4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3417" y="4000386"/>
            <a:ext cx="11320469" cy="1038542"/>
          </a:xfrm>
        </p:spPr>
        <p:txBody>
          <a:bodyPr anchor="t"/>
          <a:lstStyle/>
          <a:p>
            <a:r>
              <a:rPr lang="en-US" dirty="0"/>
              <a:t>Data Science and Machine Learning at</a:t>
            </a:r>
            <a:br>
              <a:rPr lang="en-US" dirty="0"/>
            </a:br>
            <a:r>
              <a:rPr lang="en-US" dirty="0"/>
              <a:t>American Family Insurance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3522" y="5537021"/>
            <a:ext cx="10028772" cy="834595"/>
          </a:xfrm>
        </p:spPr>
        <p:txBody>
          <a:bodyPr/>
          <a:lstStyle/>
          <a:p>
            <a:r>
              <a:rPr lang="en-US" sz="2400" dirty="0"/>
              <a:t>Midwest Machine Learning Symposium</a:t>
            </a:r>
          </a:p>
          <a:p>
            <a:r>
              <a:rPr lang="en-US" sz="2400" dirty="0"/>
              <a:t>June 6, 2018</a:t>
            </a:r>
          </a:p>
        </p:txBody>
      </p:sp>
    </p:spTree>
    <p:extLst>
      <p:ext uri="{BB962C8B-B14F-4D97-AF65-F5344CB8AC3E}">
        <p14:creationId xmlns:p14="http://schemas.microsoft.com/office/powerpoint/2010/main" val="42991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&amp; AI for Insurance</a:t>
            </a:r>
          </a:p>
        </p:txBody>
      </p:sp>
      <p:sp>
        <p:nvSpPr>
          <p:cNvPr id="18" name="Chevron 17"/>
          <p:cNvSpPr/>
          <p:nvPr/>
        </p:nvSpPr>
        <p:spPr>
          <a:xfrm>
            <a:off x="301867" y="1699657"/>
            <a:ext cx="2917632" cy="794908"/>
          </a:xfrm>
          <a:prstGeom prst="chevron">
            <a:avLst>
              <a:gd name="adj" fmla="val 1643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Awareness &amp; Purchase</a:t>
            </a:r>
          </a:p>
        </p:txBody>
      </p:sp>
      <p:sp>
        <p:nvSpPr>
          <p:cNvPr id="19" name="Chevron 18"/>
          <p:cNvSpPr/>
          <p:nvPr/>
        </p:nvSpPr>
        <p:spPr>
          <a:xfrm>
            <a:off x="3194738" y="1700710"/>
            <a:ext cx="2917632" cy="803098"/>
          </a:xfrm>
          <a:prstGeom prst="chevron">
            <a:avLst>
              <a:gd name="adj" fmla="val 1643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Service &amp; Experience</a:t>
            </a:r>
          </a:p>
        </p:txBody>
      </p:sp>
      <p:sp>
        <p:nvSpPr>
          <p:cNvPr id="20" name="Chevron 19"/>
          <p:cNvSpPr/>
          <p:nvPr/>
        </p:nvSpPr>
        <p:spPr>
          <a:xfrm>
            <a:off x="6087608" y="1707037"/>
            <a:ext cx="2917632" cy="794908"/>
          </a:xfrm>
          <a:prstGeom prst="chevron">
            <a:avLst>
              <a:gd name="adj" fmla="val 1643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&amp; Underwriting</a:t>
            </a:r>
          </a:p>
        </p:txBody>
      </p:sp>
      <p:sp>
        <p:nvSpPr>
          <p:cNvPr id="21" name="Chevron 20"/>
          <p:cNvSpPr/>
          <p:nvPr/>
        </p:nvSpPr>
        <p:spPr>
          <a:xfrm>
            <a:off x="8995512" y="1698208"/>
            <a:ext cx="2917632" cy="794908"/>
          </a:xfrm>
          <a:prstGeom prst="chevron">
            <a:avLst>
              <a:gd name="adj" fmla="val 1643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Claim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19253"/>
              </p:ext>
            </p:extLst>
          </p:nvPr>
        </p:nvGraphicFramePr>
        <p:xfrm>
          <a:off x="236138" y="2497135"/>
          <a:ext cx="11677005" cy="1981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0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7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752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Marketing Mix &amp; Optimization</a:t>
                      </a:r>
                    </a:p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Prospect &amp; Response Models</a:t>
                      </a:r>
                    </a:p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Sales Performance &amp; Capacity</a:t>
                      </a:r>
                    </a:p>
                  </a:txBody>
                  <a:tcPr marT="91440" marB="914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Recommendation Engine</a:t>
                      </a:r>
                    </a:p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Customer Lifetime Value</a:t>
                      </a:r>
                    </a:p>
                    <a:p>
                      <a:pPr marL="282575" indent="-282575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Customer Retention</a:t>
                      </a:r>
                    </a:p>
                    <a:p>
                      <a:pPr marL="282575" indent="-282575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Customer Satisfaction</a:t>
                      </a:r>
                    </a:p>
                    <a:p>
                      <a:pPr marL="282575" indent="-282575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Virtual Assistants</a:t>
                      </a:r>
                    </a:p>
                  </a:txBody>
                  <a:tcPr marT="91440" marB="914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indent="-282575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Pricing Sophistication – usage-based insurance</a:t>
                      </a:r>
                    </a:p>
                    <a:p>
                      <a:pPr marL="282575" indent="-282575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UW Predictive Models</a:t>
                      </a:r>
                    </a:p>
                    <a:p>
                      <a:pPr marL="282575" indent="-282575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Image recognition – dwelling condition, life insurance (BMI)</a:t>
                      </a:r>
                    </a:p>
                  </a:txBody>
                  <a:tcPr marT="91440" marB="914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indent="-282575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Claims Insurance Risk – property &amp; injury, legal risk, fraud</a:t>
                      </a:r>
                    </a:p>
                    <a:p>
                      <a:pPr marL="282575" indent="-282575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Claims Operations – Subrogation, capacity</a:t>
                      </a:r>
                    </a:p>
                    <a:p>
                      <a:pPr marL="282575" indent="-282575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Claims Satisfaction</a:t>
                      </a:r>
                    </a:p>
                  </a:txBody>
                  <a:tcPr marT="91440" marB="914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H="1">
            <a:off x="225668" y="4516441"/>
            <a:ext cx="11758810" cy="0"/>
          </a:xfrm>
          <a:prstGeom prst="line">
            <a:avLst/>
          </a:prstGeom>
          <a:ln w="25400">
            <a:solidFill>
              <a:schemeClr val="accent5">
                <a:lumMod val="50000"/>
                <a:alpha val="56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97565" y="4613940"/>
            <a:ext cx="6248400" cy="4936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Focus Areas for Research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25668" y="5108876"/>
            <a:ext cx="5708066" cy="1211918"/>
          </a:xfrm>
          <a:prstGeom prst="rect">
            <a:avLst/>
          </a:prstGeom>
          <a:noFill/>
        </p:spPr>
        <p:txBody>
          <a:bodyPr vert="horz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journey &amp; experience</a:t>
            </a:r>
          </a:p>
          <a:p>
            <a:pPr marL="400050" indent="-285750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interaction management</a:t>
            </a:r>
          </a:p>
          <a:p>
            <a:pPr marL="400050" indent="-285750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NLP – knowledge extraction, entity matching, cognition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6833400" y="5108876"/>
            <a:ext cx="5705856" cy="1216152"/>
          </a:xfrm>
          <a:prstGeom prst="rect">
            <a:avLst/>
          </a:prstGeom>
          <a:noFill/>
        </p:spPr>
        <p:txBody>
          <a:bodyPr vert="horz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IOT &amp; Telematics – UBI, connected car, smart home</a:t>
            </a:r>
          </a:p>
          <a:p>
            <a:pPr marL="400050" indent="-285750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Claims risk management &amp; fraud detection</a:t>
            </a:r>
          </a:p>
          <a:p>
            <a:pPr marL="400050" indent="-285750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recognition – Underwriting &amp; Claims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65" y="651143"/>
            <a:ext cx="1230463" cy="1034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57" y="671768"/>
            <a:ext cx="1155496" cy="1033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6248"/>
          <a:stretch/>
        </p:blipFill>
        <p:spPr>
          <a:xfrm>
            <a:off x="4170108" y="686316"/>
            <a:ext cx="1057468" cy="1009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4723" y="810591"/>
            <a:ext cx="2159210" cy="8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Homebrew text learning platform - Rocket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698" y="854510"/>
            <a:ext cx="4099797" cy="281739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7" y="1533120"/>
            <a:ext cx="802698" cy="144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-1511" b="1511"/>
          <a:stretch/>
        </p:blipFill>
        <p:spPr>
          <a:xfrm>
            <a:off x="7337778" y="854510"/>
            <a:ext cx="4020594" cy="2817396"/>
          </a:xfrm>
          <a:prstGeom prst="rect">
            <a:avLst/>
          </a:prstGeom>
        </p:spPr>
      </p:pic>
      <p:pic>
        <p:nvPicPr>
          <p:cNvPr id="3074" name="Picture 2" descr="http://tech.opentable.com/wp-content/uploads/2015/07/wmd_illustration_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60" y="4220449"/>
            <a:ext cx="3928007" cy="18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ython3.wannaphong.com/wp-content/uploads/2017/01/word2ve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63" y="4077889"/>
            <a:ext cx="3536830" cy="21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85752294"/>
              </p:ext>
            </p:extLst>
          </p:nvPr>
        </p:nvGraphicFramePr>
        <p:xfrm>
          <a:off x="9764890" y="4914470"/>
          <a:ext cx="21336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8" name="Picture 6" descr="http://evolveconceptsinc.com/wp-content/uploads/2014/08/E_Sauces_Secret_12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989" y="3859255"/>
            <a:ext cx="1096000" cy="1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brand.wisc.edu/content/uploads/2016/11/uw-logo-color-flush-300x180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6" b="23092"/>
          <a:stretch/>
        </p:blipFill>
        <p:spPr bwMode="auto">
          <a:xfrm>
            <a:off x="9686328" y="6239947"/>
            <a:ext cx="2062366" cy="5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2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58431"/>
            <a:ext cx="3946418" cy="1534063"/>
          </a:xfrm>
        </p:spPr>
        <p:txBody>
          <a:bodyPr/>
          <a:lstStyle/>
          <a:p>
            <a:r>
              <a:rPr lang="en-US" dirty="0"/>
              <a:t>Partners </a:t>
            </a:r>
            <a:r>
              <a:rPr lang="en-US"/>
              <a:t>and novel data 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213"/>
            <a:ext cx="7620000" cy="6617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10" y="1902939"/>
            <a:ext cx="1886380" cy="1160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818" y="2890793"/>
            <a:ext cx="1359200" cy="2168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65" y="4543579"/>
            <a:ext cx="2290462" cy="13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challenges: new product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1025611"/>
            <a:ext cx="4590429" cy="40077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70702" y="1025610"/>
            <a:ext cx="4300151" cy="3880022"/>
            <a:chOff x="370703" y="1025610"/>
            <a:chExt cx="3519782" cy="3385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25" y="1119315"/>
              <a:ext cx="3348160" cy="126416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325" y="2602071"/>
              <a:ext cx="3259157" cy="13525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70703" y="1025610"/>
              <a:ext cx="3519782" cy="33857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1600" y="741460"/>
            <a:ext cx="11921524" cy="465844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6" y="2152625"/>
            <a:ext cx="7032031" cy="44591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50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 Meeting Nov 2016" id="{A00F61B2-5C7A-EE44-BE88-C511475308FB}" vid="{2BD5FD81-0F5B-F041-8ABB-5DD625BD11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SDA New 2016</Template>
  <TotalTime>3284</TotalTime>
  <Words>169</Words>
  <Application>Microsoft Macintosh PowerPoint</Application>
  <PresentationFormat>Widescreen</PresentationFormat>
  <Paragraphs>36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Wingdings</vt:lpstr>
      <vt:lpstr>Office Theme</vt:lpstr>
      <vt:lpstr>Data Science and Machine Learning at American Family Insurance  </vt:lpstr>
      <vt:lpstr>Data Science &amp; AI for Insurance</vt:lpstr>
      <vt:lpstr>Homebrew text learning platform - Rocket</vt:lpstr>
      <vt:lpstr>Partners and novel data sources</vt:lpstr>
      <vt:lpstr>Technical challenges: new product development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150</cp:revision>
  <dcterms:created xsi:type="dcterms:W3CDTF">2016-11-30T16:13:51Z</dcterms:created>
  <dcterms:modified xsi:type="dcterms:W3CDTF">2018-06-05T19:59:08Z</dcterms:modified>
</cp:coreProperties>
</file>